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64" r:id="rId3"/>
    <p:sldId id="261" r:id="rId4"/>
    <p:sldId id="263" r:id="rId5"/>
    <p:sldId id="257" r:id="rId6"/>
    <p:sldId id="258" r:id="rId7"/>
    <p:sldId id="299" r:id="rId8"/>
    <p:sldId id="259" r:id="rId9"/>
    <p:sldId id="260" r:id="rId10"/>
    <p:sldId id="262" r:id="rId11"/>
    <p:sldId id="265" r:id="rId12"/>
    <p:sldId id="266" r:id="rId13"/>
    <p:sldId id="267" r:id="rId14"/>
    <p:sldId id="268" r:id="rId15"/>
    <p:sldId id="269" r:id="rId16"/>
    <p:sldId id="270"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A18743-5567-44E5-8C3D-CA84F96FA0D7}" type="datetimeFigureOut">
              <a:rPr lang="en-US" smtClean="0"/>
              <a:t>5/6/2015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6BC8D2-1D42-4492-8E7B-88CAC6DC9AA2}" type="slidenum">
              <a:rPr lang="en-US" smtClean="0"/>
              <a:t>‹#›</a:t>
            </a:fld>
            <a:endParaRPr lang="en-US"/>
          </a:p>
        </p:txBody>
      </p:sp>
    </p:spTree>
    <p:extLst>
      <p:ext uri="{BB962C8B-B14F-4D97-AF65-F5344CB8AC3E}">
        <p14:creationId xmlns:p14="http://schemas.microsoft.com/office/powerpoint/2010/main" val="11583506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0A51D98-A79B-4990-B7ED-A0117C5ECD27}" type="datetimeFigureOut">
              <a:rPr lang="en-US" smtClean="0"/>
              <a:pPr/>
              <a:t>5/6/2015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F567FEC-B10D-44D7-9D7E-D23998CEEC8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A51D98-A79B-4990-B7ED-A0117C5ECD27}" type="datetimeFigureOut">
              <a:rPr lang="en-US" smtClean="0"/>
              <a:pPr/>
              <a:t>5/6/2015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F567FEC-B10D-44D7-9D7E-D23998CEEC8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www.just-whatever.com/wp-content/uploads/2008/12/worst-eyebrows-01.jpg" TargetMode="External"/><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935502"/>
          </a:xfrm>
        </p:spPr>
        <p:txBody>
          <a:bodyPr/>
          <a:lstStyle/>
          <a:p>
            <a:r>
              <a:rPr lang="en-US" u="sng" dirty="0" smtClean="0"/>
              <a:t>The Sense Organs</a:t>
            </a:r>
            <a:endParaRPr lang="en-US" u="sng" dirty="0"/>
          </a:p>
        </p:txBody>
      </p:sp>
      <p:sp>
        <p:nvSpPr>
          <p:cNvPr id="3" name="Subtitle 2"/>
          <p:cNvSpPr>
            <a:spLocks noGrp="1"/>
          </p:cNvSpPr>
          <p:nvPr>
            <p:ph type="subTitle" idx="1"/>
          </p:nvPr>
        </p:nvSpPr>
        <p:spPr>
          <a:xfrm>
            <a:off x="1447800" y="1371600"/>
            <a:ext cx="3048000" cy="1545264"/>
          </a:xfrm>
        </p:spPr>
        <p:txBody>
          <a:bodyPr>
            <a:normAutofit fontScale="92500"/>
          </a:bodyPr>
          <a:lstStyle/>
          <a:p>
            <a:pPr>
              <a:spcBef>
                <a:spcPts val="0"/>
              </a:spcBef>
              <a:spcAft>
                <a:spcPts val="600"/>
              </a:spcAft>
            </a:pPr>
            <a:r>
              <a:rPr lang="en-US" dirty="0" smtClean="0"/>
              <a:t>Anthony’s Textbook of Anatomy &amp; Physiology: </a:t>
            </a:r>
          </a:p>
          <a:p>
            <a:pPr>
              <a:spcBef>
                <a:spcPts val="0"/>
              </a:spcBef>
              <a:spcAft>
                <a:spcPts val="600"/>
              </a:spcAft>
            </a:pPr>
            <a:r>
              <a:rPr lang="en-US" dirty="0" smtClean="0"/>
              <a:t>Chapter 15</a:t>
            </a:r>
            <a:endParaRPr lang="en-US" dirty="0"/>
          </a:p>
        </p:txBody>
      </p:sp>
      <p:pic>
        <p:nvPicPr>
          <p:cNvPr id="23554" name="Picture 2" descr="http://kstilley.files.wordpress.com/2009/09/senses.jpg"/>
          <p:cNvPicPr>
            <a:picLocks noChangeAspect="1" noChangeArrowheads="1"/>
          </p:cNvPicPr>
          <p:nvPr/>
        </p:nvPicPr>
        <p:blipFill>
          <a:blip r:embed="rId2" cstate="print"/>
          <a:srcRect/>
          <a:stretch>
            <a:fillRect/>
          </a:stretch>
        </p:blipFill>
        <p:spPr bwMode="auto">
          <a:xfrm>
            <a:off x="4800600" y="1524000"/>
            <a:ext cx="4084320" cy="5105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nei.nih.gov/health/eyediagram/images/NEA04.gif"/>
          <p:cNvPicPr>
            <a:picLocks noChangeAspect="1" noChangeArrowheads="1"/>
          </p:cNvPicPr>
          <p:nvPr/>
        </p:nvPicPr>
        <p:blipFill>
          <a:blip r:embed="rId2" cstate="print"/>
          <a:srcRect/>
          <a:stretch>
            <a:fillRect/>
          </a:stretch>
        </p:blipFill>
        <p:spPr bwMode="auto">
          <a:xfrm>
            <a:off x="4572000" y="2667000"/>
            <a:ext cx="4286250" cy="3876675"/>
          </a:xfrm>
          <a:prstGeom prst="rect">
            <a:avLst/>
          </a:prstGeom>
          <a:noFill/>
        </p:spPr>
      </p:pic>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Cavities and Humors:</a:t>
            </a:r>
          </a:p>
        </p:txBody>
      </p:sp>
      <p:grpSp>
        <p:nvGrpSpPr>
          <p:cNvPr id="9" name="Group 8"/>
          <p:cNvGrpSpPr/>
          <p:nvPr/>
        </p:nvGrpSpPr>
        <p:grpSpPr>
          <a:xfrm>
            <a:off x="1066800" y="3505200"/>
            <a:ext cx="3810000" cy="3046988"/>
            <a:chOff x="1066800" y="3505200"/>
            <a:chExt cx="3810000" cy="3046988"/>
          </a:xfrm>
        </p:grpSpPr>
        <p:sp>
          <p:nvSpPr>
            <p:cNvPr id="5" name="TextBox 4"/>
            <p:cNvSpPr txBox="1"/>
            <p:nvPr/>
          </p:nvSpPr>
          <p:spPr>
            <a:xfrm>
              <a:off x="1066800" y="3505200"/>
              <a:ext cx="3124200" cy="3046988"/>
            </a:xfrm>
            <a:prstGeom prst="rect">
              <a:avLst/>
            </a:prstGeom>
            <a:noFill/>
          </p:spPr>
          <p:txBody>
            <a:bodyPr wrap="square" rtlCol="0">
              <a:spAutoFit/>
            </a:bodyPr>
            <a:lstStyle/>
            <a:p>
              <a:r>
                <a:rPr lang="en-US" sz="2400" b="1" u="sng" dirty="0" smtClean="0"/>
                <a:t>Anterior Cavity:</a:t>
              </a:r>
              <a:r>
                <a:rPr lang="en-US" sz="2400" dirty="0" smtClean="0"/>
                <a:t> </a:t>
              </a:r>
            </a:p>
            <a:p>
              <a:r>
                <a:rPr lang="en-US" sz="2400" dirty="0" smtClean="0"/>
                <a:t>space between the cornea and lens.  It contains the watery </a:t>
              </a:r>
              <a:r>
                <a:rPr lang="en-US" sz="2400" b="1" dirty="0" err="1" smtClean="0"/>
                <a:t>aqeous</a:t>
              </a:r>
              <a:r>
                <a:rPr lang="en-US" sz="2400" b="1" dirty="0" smtClean="0"/>
                <a:t> humor</a:t>
              </a:r>
              <a:r>
                <a:rPr lang="en-US" sz="2400" dirty="0" smtClean="0"/>
                <a:t> which circulates to bring oxygen and nutrients to the cornea.</a:t>
              </a:r>
              <a:endParaRPr lang="en-US" sz="2400" b="1" u="sng" dirty="0"/>
            </a:p>
          </p:txBody>
        </p:sp>
        <p:cxnSp>
          <p:nvCxnSpPr>
            <p:cNvPr id="6" name="Straight Arrow Connector 5"/>
            <p:cNvCxnSpPr/>
            <p:nvPr/>
          </p:nvCxnSpPr>
          <p:spPr>
            <a:xfrm>
              <a:off x="3581400" y="3886200"/>
              <a:ext cx="1295400" cy="762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066800" y="990600"/>
            <a:ext cx="5410200" cy="3200400"/>
            <a:chOff x="1066800" y="990600"/>
            <a:chExt cx="5410200" cy="3200400"/>
          </a:xfrm>
        </p:grpSpPr>
        <p:sp>
          <p:nvSpPr>
            <p:cNvPr id="10" name="TextBox 9"/>
            <p:cNvSpPr txBox="1"/>
            <p:nvPr/>
          </p:nvSpPr>
          <p:spPr>
            <a:xfrm>
              <a:off x="1066800" y="990600"/>
              <a:ext cx="4724400" cy="1569660"/>
            </a:xfrm>
            <a:prstGeom prst="rect">
              <a:avLst/>
            </a:prstGeom>
            <a:noFill/>
          </p:spPr>
          <p:txBody>
            <a:bodyPr wrap="square" rtlCol="0">
              <a:spAutoFit/>
            </a:bodyPr>
            <a:lstStyle/>
            <a:p>
              <a:r>
                <a:rPr lang="en-US" sz="2400" b="1" u="sng" dirty="0" smtClean="0"/>
                <a:t>Posterior Cavity:</a:t>
              </a:r>
              <a:r>
                <a:rPr lang="en-US" sz="2400" dirty="0" smtClean="0"/>
                <a:t> </a:t>
              </a:r>
            </a:p>
            <a:p>
              <a:r>
                <a:rPr lang="en-US" sz="2400" dirty="0" smtClean="0"/>
                <a:t>Large central cavity behind the lens.  It contains the thick, jelly like </a:t>
              </a:r>
              <a:r>
                <a:rPr lang="en-US" sz="2400" b="1" dirty="0" smtClean="0"/>
                <a:t>vitreous humor.</a:t>
              </a:r>
              <a:endParaRPr lang="en-US" sz="2400" b="1" u="sng" dirty="0"/>
            </a:p>
          </p:txBody>
        </p:sp>
        <p:cxnSp>
          <p:nvCxnSpPr>
            <p:cNvPr id="14" name="Straight Arrow Connector 13"/>
            <p:cNvCxnSpPr/>
            <p:nvPr/>
          </p:nvCxnSpPr>
          <p:spPr>
            <a:xfrm>
              <a:off x="3657600" y="2362200"/>
              <a:ext cx="2819400" cy="1828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to="" calcmode="lin" valueType="num">
                                      <p:cBhvr>
                                        <p:cTn id="12"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98080" cy="1143000"/>
          </a:xfrm>
        </p:spPr>
        <p:txBody>
          <a:bodyPr/>
          <a:lstStyle/>
          <a:p>
            <a:r>
              <a:rPr lang="en-US" sz="4000" u="sng" dirty="0" smtClean="0"/>
              <a:t>Vision:  The Process of Seeing</a:t>
            </a:r>
            <a:endParaRPr lang="en-US" dirty="0"/>
          </a:p>
        </p:txBody>
      </p:sp>
      <p:sp>
        <p:nvSpPr>
          <p:cNvPr id="3" name="TextBox 2"/>
          <p:cNvSpPr txBox="1"/>
          <p:nvPr/>
        </p:nvSpPr>
        <p:spPr>
          <a:xfrm>
            <a:off x="1066800" y="990600"/>
            <a:ext cx="8077200" cy="8217634"/>
          </a:xfrm>
          <a:prstGeom prst="rect">
            <a:avLst/>
          </a:prstGeom>
          <a:noFill/>
        </p:spPr>
        <p:txBody>
          <a:bodyPr wrap="square" rtlCol="0">
            <a:spAutoFit/>
          </a:bodyPr>
          <a:lstStyle/>
          <a:p>
            <a:r>
              <a:rPr lang="en-US" sz="2400" b="1" u="sng" dirty="0" smtClean="0"/>
              <a:t>4 processes needed for a proper image on the retina:</a:t>
            </a:r>
          </a:p>
          <a:p>
            <a:endParaRPr lang="en-US" sz="2400" b="1" u="sng" dirty="0" smtClean="0"/>
          </a:p>
          <a:p>
            <a:r>
              <a:rPr lang="en-US" sz="2400" b="1" u="sng" dirty="0" smtClean="0"/>
              <a:t>1. Refraction:</a:t>
            </a:r>
            <a:r>
              <a:rPr lang="en-US" sz="2400" dirty="0" smtClean="0"/>
              <a:t> </a:t>
            </a:r>
          </a:p>
          <a:p>
            <a:r>
              <a:rPr lang="en-US" sz="2400" dirty="0" smtClean="0"/>
              <a:t>bending of light rays</a:t>
            </a:r>
          </a:p>
          <a:p>
            <a:r>
              <a:rPr lang="en-US" sz="2400" dirty="0" smtClean="0"/>
              <a:t>to converge at a focal</a:t>
            </a:r>
          </a:p>
          <a:p>
            <a:r>
              <a:rPr lang="en-US" sz="2400" dirty="0" smtClean="0"/>
              <a:t>point. </a:t>
            </a:r>
          </a:p>
          <a:p>
            <a:endParaRPr lang="en-US" sz="2400" b="1" u="sng" dirty="0" smtClean="0"/>
          </a:p>
          <a:p>
            <a:endParaRPr lang="en-US" sz="2400" b="1" u="sng" dirty="0" smtClean="0"/>
          </a:p>
          <a:p>
            <a:endParaRPr lang="en-US" sz="2400" b="1" u="sng" dirty="0" smtClean="0"/>
          </a:p>
          <a:p>
            <a:endParaRPr lang="en-US" sz="2400" b="1" u="sng" dirty="0" smtClean="0"/>
          </a:p>
          <a:p>
            <a:r>
              <a:rPr lang="en-US" sz="2400" b="1" u="sng" dirty="0" smtClean="0"/>
              <a:t>2. </a:t>
            </a:r>
            <a:r>
              <a:rPr lang="en-US" sz="2400" b="1" u="sng" dirty="0" err="1" smtClean="0"/>
              <a:t>Accomodation</a:t>
            </a:r>
            <a:r>
              <a:rPr lang="en-US" sz="2400" b="1" u="sng" dirty="0" smtClean="0"/>
              <a:t>:</a:t>
            </a:r>
            <a:r>
              <a:rPr lang="en-US" sz="2400" b="1" dirty="0" smtClean="0"/>
              <a:t> </a:t>
            </a:r>
            <a:r>
              <a:rPr lang="en-US" sz="2400" dirty="0" smtClean="0"/>
              <a:t> </a:t>
            </a:r>
          </a:p>
          <a:p>
            <a:r>
              <a:rPr lang="en-US" sz="2400" dirty="0" smtClean="0"/>
              <a:t>change of lens shape</a:t>
            </a:r>
          </a:p>
          <a:p>
            <a:r>
              <a:rPr lang="en-US" sz="2400" dirty="0" smtClean="0"/>
              <a:t>according to distance</a:t>
            </a:r>
          </a:p>
          <a:p>
            <a:r>
              <a:rPr lang="en-US" sz="2400" dirty="0" smtClean="0"/>
              <a:t>of the object  </a:t>
            </a:r>
          </a:p>
          <a:p>
            <a:endParaRPr lang="en-US" sz="2400" dirty="0" smtClean="0"/>
          </a:p>
          <a:p>
            <a:endParaRPr lang="en-US" sz="2400" b="1" u="sng" dirty="0" smtClean="0"/>
          </a:p>
          <a:p>
            <a:endParaRPr lang="en-US" sz="2400" b="1" u="sng" dirty="0" smtClean="0"/>
          </a:p>
          <a:p>
            <a:endParaRPr lang="en-US" sz="2400" b="1" u="sng" dirty="0" smtClean="0"/>
          </a:p>
          <a:p>
            <a:endParaRPr lang="en-US" sz="2400" b="1" u="sng" dirty="0" smtClean="0"/>
          </a:p>
          <a:p>
            <a:endParaRPr lang="en-US" sz="2400" b="1" u="sng" dirty="0" smtClean="0"/>
          </a:p>
          <a:p>
            <a:endParaRPr lang="en-US" sz="2400" b="1" u="sng" dirty="0" smtClean="0"/>
          </a:p>
          <a:p>
            <a:r>
              <a:rPr lang="en-US" sz="2400" dirty="0" smtClean="0"/>
              <a:t> </a:t>
            </a:r>
          </a:p>
        </p:txBody>
      </p:sp>
      <p:pic>
        <p:nvPicPr>
          <p:cNvPr id="1028" name="Picture 4" descr="http://www.passmyexams.co.uk/GCSE/physics/images/convex_lens.jpg"/>
          <p:cNvPicPr>
            <a:picLocks noChangeAspect="1" noChangeArrowheads="1"/>
          </p:cNvPicPr>
          <p:nvPr/>
        </p:nvPicPr>
        <p:blipFill>
          <a:blip r:embed="rId2" cstate="print"/>
          <a:srcRect/>
          <a:stretch>
            <a:fillRect/>
          </a:stretch>
        </p:blipFill>
        <p:spPr bwMode="auto">
          <a:xfrm>
            <a:off x="4038600" y="1752600"/>
            <a:ext cx="3591918" cy="2667000"/>
          </a:xfrm>
          <a:prstGeom prst="rect">
            <a:avLst/>
          </a:prstGeom>
          <a:noFill/>
        </p:spPr>
      </p:pic>
      <p:pic>
        <p:nvPicPr>
          <p:cNvPr id="1030" name="Picture 6" descr="http://www.medicine.mcgill.ca/physio/cullenlab/img209/eye6opt.gif"/>
          <p:cNvPicPr>
            <a:picLocks noChangeAspect="1" noChangeArrowheads="1"/>
          </p:cNvPicPr>
          <p:nvPr/>
        </p:nvPicPr>
        <p:blipFill>
          <a:blip r:embed="rId3" cstate="print"/>
          <a:srcRect/>
          <a:stretch>
            <a:fillRect/>
          </a:stretch>
        </p:blipFill>
        <p:spPr bwMode="auto">
          <a:xfrm>
            <a:off x="3886200" y="4495800"/>
            <a:ext cx="5257800" cy="19223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to="" calcmode="lin" valueType="num">
                                      <p:cBhvr>
                                        <p:cTn id="7" dur="1" fill="hold"/>
                                        <p:tgtEl>
                                          <p:spTgt spid="102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to="" calcmode="lin" valueType="num">
                                      <p:cBhvr>
                                        <p:cTn id="12" dur="1" fill="hold"/>
                                        <p:tgtEl>
                                          <p:spTgt spid="10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1" y="0"/>
            <a:ext cx="3200399" cy="1938992"/>
          </a:xfrm>
          <a:prstGeom prst="rect">
            <a:avLst/>
          </a:prstGeom>
        </p:spPr>
        <p:txBody>
          <a:bodyPr wrap="square">
            <a:spAutoFit/>
          </a:bodyPr>
          <a:lstStyle/>
          <a:p>
            <a:r>
              <a:rPr lang="en-US" sz="2400" b="1" u="sng" dirty="0" smtClean="0"/>
              <a:t>3. Constriction of pupil:</a:t>
            </a:r>
            <a:endParaRPr lang="en-US" sz="2400" dirty="0" smtClean="0"/>
          </a:p>
          <a:p>
            <a:r>
              <a:rPr lang="en-US" sz="2400" dirty="0" smtClean="0"/>
              <a:t>Necessary for </a:t>
            </a:r>
            <a:r>
              <a:rPr lang="en-US" sz="2400" b="1" dirty="0" smtClean="0"/>
              <a:t>near vision </a:t>
            </a:r>
            <a:r>
              <a:rPr lang="en-US" sz="2400" dirty="0" smtClean="0"/>
              <a:t>or in excessive light.  </a:t>
            </a:r>
          </a:p>
        </p:txBody>
      </p:sp>
      <p:sp>
        <p:nvSpPr>
          <p:cNvPr id="4" name="Rectangle 3"/>
          <p:cNvSpPr/>
          <p:nvPr/>
        </p:nvSpPr>
        <p:spPr>
          <a:xfrm>
            <a:off x="1066800" y="3429000"/>
            <a:ext cx="3518335" cy="2308324"/>
          </a:xfrm>
          <a:prstGeom prst="rect">
            <a:avLst/>
          </a:prstGeom>
        </p:spPr>
        <p:txBody>
          <a:bodyPr wrap="square">
            <a:spAutoFit/>
          </a:bodyPr>
          <a:lstStyle/>
          <a:p>
            <a:r>
              <a:rPr lang="en-US" sz="2400" b="1" u="sng" dirty="0" smtClean="0"/>
              <a:t>4. Convergence of eyes:</a:t>
            </a:r>
          </a:p>
          <a:p>
            <a:r>
              <a:rPr lang="en-US" sz="2400" dirty="0" smtClean="0"/>
              <a:t>Inward angling of the eyes so they both aim at an object.  Convergence increases when an object gets closer.</a:t>
            </a:r>
          </a:p>
        </p:txBody>
      </p:sp>
      <p:pic>
        <p:nvPicPr>
          <p:cNvPr id="5" name="Picture 12" descr="http://drugrecognition.com/images/SmallPupil.jpg"/>
          <p:cNvPicPr>
            <a:picLocks noChangeAspect="1" noChangeArrowheads="1"/>
          </p:cNvPicPr>
          <p:nvPr/>
        </p:nvPicPr>
        <p:blipFill>
          <a:blip r:embed="rId2" cstate="print"/>
          <a:srcRect/>
          <a:stretch>
            <a:fillRect/>
          </a:stretch>
        </p:blipFill>
        <p:spPr bwMode="auto">
          <a:xfrm>
            <a:off x="4343400" y="762000"/>
            <a:ext cx="2743200" cy="2075934"/>
          </a:xfrm>
          <a:prstGeom prst="rect">
            <a:avLst/>
          </a:prstGeom>
          <a:noFill/>
        </p:spPr>
      </p:pic>
      <p:pic>
        <p:nvPicPr>
          <p:cNvPr id="6" name="Picture 10" descr="http://wpcontent.answers.com/wikipedia/commons/thumb/8/8c/Dilated_pupils_2006.jpg/230px-Dilated_pupils_2006.jpg"/>
          <p:cNvPicPr>
            <a:picLocks noChangeAspect="1" noChangeArrowheads="1"/>
          </p:cNvPicPr>
          <p:nvPr/>
        </p:nvPicPr>
        <p:blipFill>
          <a:blip r:embed="rId3" cstate="print"/>
          <a:srcRect/>
          <a:stretch>
            <a:fillRect/>
          </a:stretch>
        </p:blipFill>
        <p:spPr bwMode="auto">
          <a:xfrm>
            <a:off x="7315200" y="762000"/>
            <a:ext cx="1541374" cy="2057401"/>
          </a:xfrm>
          <a:prstGeom prst="rect">
            <a:avLst/>
          </a:prstGeom>
          <a:noFill/>
        </p:spPr>
      </p:pic>
      <p:pic>
        <p:nvPicPr>
          <p:cNvPr id="23554" name="Picture 2" descr="http://www.sapdesignguild.org/editions/edition9/images/convergence.png"/>
          <p:cNvPicPr>
            <a:picLocks noChangeAspect="1" noChangeArrowheads="1"/>
          </p:cNvPicPr>
          <p:nvPr/>
        </p:nvPicPr>
        <p:blipFill>
          <a:blip r:embed="rId4" cstate="print"/>
          <a:srcRect/>
          <a:stretch>
            <a:fillRect/>
          </a:stretch>
        </p:blipFill>
        <p:spPr bwMode="auto">
          <a:xfrm>
            <a:off x="4343400" y="4156022"/>
            <a:ext cx="4572000" cy="24733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3554"/>
                                        </p:tgtEl>
                                        <p:attrNameLst>
                                          <p:attrName>style.visibility</p:attrName>
                                        </p:attrNameLst>
                                      </p:cBhvr>
                                      <p:to>
                                        <p:strVal val="visible"/>
                                      </p:to>
                                    </p:set>
                                    <p:anim to="" calcmode="lin" valueType="num">
                                      <p:cBhvr>
                                        <p:cTn id="21" dur="1" fill="hold"/>
                                        <p:tgtEl>
                                          <p:spTgt spid="235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a:t>
            </a:r>
            <a:r>
              <a:rPr lang="en-US" dirty="0" err="1" smtClean="0"/>
              <a:t>photopigments</a:t>
            </a:r>
            <a:r>
              <a:rPr lang="en-US" dirty="0" smtClean="0"/>
              <a:t>-</a:t>
            </a:r>
            <a:endParaRPr lang="en-US" dirty="0"/>
          </a:p>
        </p:txBody>
      </p:sp>
      <p:sp>
        <p:nvSpPr>
          <p:cNvPr id="3" name="Rectangle 2"/>
          <p:cNvSpPr/>
          <p:nvPr/>
        </p:nvSpPr>
        <p:spPr>
          <a:xfrm>
            <a:off x="990600" y="833671"/>
            <a:ext cx="8153400" cy="1938992"/>
          </a:xfrm>
          <a:prstGeom prst="rect">
            <a:avLst/>
          </a:prstGeom>
        </p:spPr>
        <p:txBody>
          <a:bodyPr wrap="square">
            <a:spAutoFit/>
          </a:bodyPr>
          <a:lstStyle/>
          <a:p>
            <a:r>
              <a:rPr lang="en-US" sz="2400" b="1" u="sng" dirty="0" err="1" smtClean="0"/>
              <a:t>Photopigments</a:t>
            </a:r>
            <a:r>
              <a:rPr lang="en-US" sz="2400" b="1" u="sng" dirty="0" smtClean="0"/>
              <a:t>-</a:t>
            </a:r>
            <a:r>
              <a:rPr lang="en-US" sz="2400" dirty="0" smtClean="0"/>
              <a:t> chemical compounds that undergo change when exposed to light.  They’re found in photoreceptor cells of the retina, rods and cones.  The chemical change of the </a:t>
            </a:r>
            <a:r>
              <a:rPr lang="en-US" sz="2400" dirty="0" err="1" smtClean="0"/>
              <a:t>photopigment</a:t>
            </a:r>
            <a:r>
              <a:rPr lang="en-US" sz="2400" dirty="0" smtClean="0"/>
              <a:t> causes an action potential in the receptor cell which travels to the brain (sensation).</a:t>
            </a:r>
          </a:p>
        </p:txBody>
      </p:sp>
      <p:pic>
        <p:nvPicPr>
          <p:cNvPr id="5122" name="Picture 2" descr="http://www.ai.rug.nl/~lambert/projects/BCI/literature/misc/oog-retina.gif"/>
          <p:cNvPicPr>
            <a:picLocks noChangeAspect="1" noChangeArrowheads="1"/>
          </p:cNvPicPr>
          <p:nvPr/>
        </p:nvPicPr>
        <p:blipFill>
          <a:blip r:embed="rId2" cstate="print"/>
          <a:srcRect/>
          <a:stretch>
            <a:fillRect/>
          </a:stretch>
        </p:blipFill>
        <p:spPr bwMode="auto">
          <a:xfrm>
            <a:off x="1219201" y="2774218"/>
            <a:ext cx="6629399" cy="40837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photoreceptors-</a:t>
            </a:r>
            <a:endParaRPr lang="en-US" dirty="0"/>
          </a:p>
        </p:txBody>
      </p:sp>
      <p:sp>
        <p:nvSpPr>
          <p:cNvPr id="3" name="Rectangle 2"/>
          <p:cNvSpPr/>
          <p:nvPr/>
        </p:nvSpPr>
        <p:spPr>
          <a:xfrm>
            <a:off x="1066800" y="3429000"/>
            <a:ext cx="3124200" cy="3046988"/>
          </a:xfrm>
          <a:prstGeom prst="rect">
            <a:avLst/>
          </a:prstGeom>
        </p:spPr>
        <p:txBody>
          <a:bodyPr wrap="square">
            <a:spAutoFit/>
          </a:bodyPr>
          <a:lstStyle/>
          <a:p>
            <a:r>
              <a:rPr lang="en-US" sz="2400" b="1" u="sng" dirty="0" smtClean="0"/>
              <a:t>Rods-</a:t>
            </a:r>
            <a:r>
              <a:rPr lang="en-US" sz="2400" dirty="0" smtClean="0"/>
              <a:t> are very sensitive to light.  Only need low light.  The brain does not interpret any color from rods, only monochrome or “black and white”. </a:t>
            </a:r>
          </a:p>
        </p:txBody>
      </p:sp>
      <p:pic>
        <p:nvPicPr>
          <p:cNvPr id="1028" name="Picture 4" descr="http://hamwaves.com/antennas/diel-rod/retina_anatomy.gif"/>
          <p:cNvPicPr>
            <a:picLocks noChangeAspect="1" noChangeArrowheads="1"/>
          </p:cNvPicPr>
          <p:nvPr/>
        </p:nvPicPr>
        <p:blipFill>
          <a:blip r:embed="rId2" cstate="print"/>
          <a:srcRect/>
          <a:stretch>
            <a:fillRect/>
          </a:stretch>
        </p:blipFill>
        <p:spPr bwMode="auto">
          <a:xfrm>
            <a:off x="4212197" y="1295400"/>
            <a:ext cx="4931803" cy="5218360"/>
          </a:xfrm>
          <a:prstGeom prst="rect">
            <a:avLst/>
          </a:prstGeom>
          <a:noFill/>
        </p:spPr>
      </p:pic>
      <p:sp>
        <p:nvSpPr>
          <p:cNvPr id="5" name="Rectangle 4"/>
          <p:cNvSpPr/>
          <p:nvPr/>
        </p:nvSpPr>
        <p:spPr>
          <a:xfrm>
            <a:off x="1066800" y="685800"/>
            <a:ext cx="3124200" cy="2308324"/>
          </a:xfrm>
          <a:prstGeom prst="rect">
            <a:avLst/>
          </a:prstGeom>
        </p:spPr>
        <p:txBody>
          <a:bodyPr wrap="square">
            <a:spAutoFit/>
          </a:bodyPr>
          <a:lstStyle/>
          <a:p>
            <a:r>
              <a:rPr lang="en-US" sz="2400" dirty="0" smtClean="0"/>
              <a:t> Photoreceptors are actually found at the back of the retina </a:t>
            </a:r>
            <a:r>
              <a:rPr lang="en-US" sz="2400" b="1" dirty="0" smtClean="0"/>
              <a:t>behind </a:t>
            </a:r>
            <a:r>
              <a:rPr lang="en-US" sz="2400" dirty="0" smtClean="0"/>
              <a:t>the nerve cells that carry their sensory signals to the brain.</a:t>
            </a:r>
          </a:p>
        </p:txBody>
      </p:sp>
      <p:grpSp>
        <p:nvGrpSpPr>
          <p:cNvPr id="9" name="Group 8"/>
          <p:cNvGrpSpPr/>
          <p:nvPr/>
        </p:nvGrpSpPr>
        <p:grpSpPr>
          <a:xfrm>
            <a:off x="7085806" y="1677194"/>
            <a:ext cx="1296194" cy="3505200"/>
            <a:chOff x="7085806" y="1677194"/>
            <a:chExt cx="1296194" cy="3505200"/>
          </a:xfrm>
        </p:grpSpPr>
        <p:cxnSp>
          <p:nvCxnSpPr>
            <p:cNvPr id="7" name="Straight Arrow Connector 6"/>
            <p:cNvCxnSpPr/>
            <p:nvPr/>
          </p:nvCxnSpPr>
          <p:spPr>
            <a:xfrm rot="5400000">
              <a:off x="5334000" y="3429000"/>
              <a:ext cx="3505200" cy="1588"/>
            </a:xfrm>
            <a:prstGeom prst="straightConnector1">
              <a:avLst/>
            </a:prstGeom>
            <a:ln w="444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6600" y="2895600"/>
              <a:ext cx="1295400" cy="461665"/>
            </a:xfrm>
            <a:prstGeom prst="rect">
              <a:avLst/>
            </a:prstGeom>
            <a:noFill/>
          </p:spPr>
          <p:txBody>
            <a:bodyPr wrap="square" rtlCol="0">
              <a:spAutoFit/>
            </a:bodyPr>
            <a:lstStyle/>
            <a:p>
              <a:r>
                <a:rPr lang="en-US" sz="2400" b="1" dirty="0" smtClean="0">
                  <a:solidFill>
                    <a:srgbClr val="FFFF00"/>
                  </a:solidFill>
                </a:rPr>
                <a:t>LIGHT</a:t>
              </a:r>
              <a:endParaRPr lang="en-US" sz="2400" b="1" dirty="0">
                <a:solidFill>
                  <a:srgbClr val="FFFF00"/>
                </a:solidFill>
              </a:endParaRPr>
            </a:p>
          </p:txBody>
        </p:sp>
      </p:grpSp>
      <p:grpSp>
        <p:nvGrpSpPr>
          <p:cNvPr id="17" name="Group 16"/>
          <p:cNvGrpSpPr/>
          <p:nvPr/>
        </p:nvGrpSpPr>
        <p:grpSpPr>
          <a:xfrm>
            <a:off x="4800600" y="2057400"/>
            <a:ext cx="1677194" cy="3124994"/>
            <a:chOff x="4800600" y="2057400"/>
            <a:chExt cx="1677194" cy="3124994"/>
          </a:xfrm>
        </p:grpSpPr>
        <p:cxnSp>
          <p:nvCxnSpPr>
            <p:cNvPr id="11" name="Straight Arrow Connector 10"/>
            <p:cNvCxnSpPr/>
            <p:nvPr/>
          </p:nvCxnSpPr>
          <p:spPr>
            <a:xfrm rot="5400000" flipH="1" flipV="1">
              <a:off x="4953000" y="3657600"/>
              <a:ext cx="3048000"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5183188" y="2057400"/>
              <a:ext cx="1293812" cy="158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2209800"/>
              <a:ext cx="1524000" cy="830997"/>
            </a:xfrm>
            <a:prstGeom prst="rect">
              <a:avLst/>
            </a:prstGeom>
            <a:noFill/>
          </p:spPr>
          <p:txBody>
            <a:bodyPr wrap="square" rtlCol="0">
              <a:spAutoFit/>
            </a:bodyPr>
            <a:lstStyle/>
            <a:p>
              <a:r>
                <a:rPr lang="en-US" sz="2400" b="1" dirty="0" smtClean="0">
                  <a:solidFill>
                    <a:srgbClr val="FF0000"/>
                  </a:solidFill>
                </a:rPr>
                <a:t>NERVE SIGNAL</a:t>
              </a:r>
              <a:endParaRPr lang="en-US" sz="24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Role of </a:t>
            </a:r>
            <a:r>
              <a:rPr lang="en-US" dirty="0" err="1" smtClean="0"/>
              <a:t>photopigments</a:t>
            </a:r>
            <a:r>
              <a:rPr lang="en-US" dirty="0" smtClean="0"/>
              <a:t>-</a:t>
            </a:r>
            <a:endParaRPr lang="en-US" dirty="0"/>
          </a:p>
        </p:txBody>
      </p:sp>
      <p:sp>
        <p:nvSpPr>
          <p:cNvPr id="3" name="Rectangle 2"/>
          <p:cNvSpPr/>
          <p:nvPr/>
        </p:nvSpPr>
        <p:spPr>
          <a:xfrm>
            <a:off x="1143000" y="914400"/>
            <a:ext cx="3200400" cy="3046988"/>
          </a:xfrm>
          <a:prstGeom prst="rect">
            <a:avLst/>
          </a:prstGeom>
        </p:spPr>
        <p:txBody>
          <a:bodyPr wrap="square">
            <a:spAutoFit/>
          </a:bodyPr>
          <a:lstStyle/>
          <a:p>
            <a:r>
              <a:rPr lang="en-US" sz="2400" b="1" u="sng" dirty="0" smtClean="0"/>
              <a:t>Cones-</a:t>
            </a:r>
            <a:r>
              <a:rPr lang="en-US" sz="2400" dirty="0" smtClean="0"/>
              <a:t> 3 kinds either sensitive to red, green, or blue, wavelengths of light.  Our range of color vision comes from a mixture of inputs from the 3 types.  Only work well in bright light.</a:t>
            </a:r>
          </a:p>
        </p:txBody>
      </p:sp>
      <p:pic>
        <p:nvPicPr>
          <p:cNvPr id="1028" name="Picture 4" descr="http://hamwaves.com/antennas/diel-rod/retina_anatomy.gif"/>
          <p:cNvPicPr>
            <a:picLocks noChangeAspect="1" noChangeArrowheads="1"/>
          </p:cNvPicPr>
          <p:nvPr/>
        </p:nvPicPr>
        <p:blipFill>
          <a:blip r:embed="rId2" cstate="print"/>
          <a:srcRect/>
          <a:stretch>
            <a:fillRect/>
          </a:stretch>
        </p:blipFill>
        <p:spPr bwMode="auto">
          <a:xfrm>
            <a:off x="4607016" y="1295400"/>
            <a:ext cx="4536984" cy="4800600"/>
          </a:xfrm>
          <a:prstGeom prst="rect">
            <a:avLst/>
          </a:prstGeom>
          <a:noFill/>
        </p:spPr>
      </p:pic>
      <p:pic>
        <p:nvPicPr>
          <p:cNvPr id="5" name="Picture 4" descr="red-greenFig1[1].JPG"/>
          <p:cNvPicPr>
            <a:picLocks noChangeAspect="1"/>
          </p:cNvPicPr>
          <p:nvPr/>
        </p:nvPicPr>
        <p:blipFill>
          <a:blip r:embed="rId3" cstate="print"/>
          <a:stretch>
            <a:fillRect/>
          </a:stretch>
        </p:blipFill>
        <p:spPr>
          <a:xfrm>
            <a:off x="1295400" y="4114799"/>
            <a:ext cx="3479800" cy="249891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Neural Pathway of vision-</a:t>
            </a:r>
            <a:endParaRPr lang="en-US" dirty="0"/>
          </a:p>
        </p:txBody>
      </p:sp>
      <p:sp>
        <p:nvSpPr>
          <p:cNvPr id="3" name="Rectangle 2"/>
          <p:cNvSpPr/>
          <p:nvPr/>
        </p:nvSpPr>
        <p:spPr>
          <a:xfrm>
            <a:off x="990600" y="685800"/>
            <a:ext cx="7391400" cy="1938992"/>
          </a:xfrm>
          <a:prstGeom prst="rect">
            <a:avLst/>
          </a:prstGeom>
        </p:spPr>
        <p:txBody>
          <a:bodyPr wrap="square">
            <a:spAutoFit/>
          </a:bodyPr>
          <a:lstStyle/>
          <a:p>
            <a:r>
              <a:rPr lang="en-US" sz="2400" dirty="0" smtClean="0"/>
              <a:t>Visual information leaves the photoreceptors of the retina via the optic nerve.  The optic nerves from each eye meet near the center of the brain and continue to the back of the brain.  Some info from the right eye is interpreted on the left side of the brain and vice versa.</a:t>
            </a:r>
          </a:p>
        </p:txBody>
      </p:sp>
      <p:pic>
        <p:nvPicPr>
          <p:cNvPr id="2050" name="Picture 2" descr="http://iknow.net/images/screen_brain_512.jpg"/>
          <p:cNvPicPr>
            <a:picLocks noChangeAspect="1" noChangeArrowheads="1"/>
          </p:cNvPicPr>
          <p:nvPr/>
        </p:nvPicPr>
        <p:blipFill>
          <a:blip r:embed="rId2" cstate="print"/>
          <a:srcRect/>
          <a:stretch>
            <a:fillRect/>
          </a:stretch>
        </p:blipFill>
        <p:spPr bwMode="auto">
          <a:xfrm>
            <a:off x="1143000" y="2914650"/>
            <a:ext cx="5257800" cy="3943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498080" cy="838200"/>
          </a:xfrm>
        </p:spPr>
        <p:txBody>
          <a:bodyPr/>
          <a:lstStyle/>
          <a:p>
            <a:r>
              <a:rPr lang="en-US" dirty="0" smtClean="0"/>
              <a:t>Neural Pathway of vision-</a:t>
            </a:r>
            <a:endParaRPr lang="en-US" dirty="0"/>
          </a:p>
        </p:txBody>
      </p:sp>
      <p:sp>
        <p:nvSpPr>
          <p:cNvPr id="3" name="Rectangle 2"/>
          <p:cNvSpPr/>
          <p:nvPr/>
        </p:nvSpPr>
        <p:spPr>
          <a:xfrm>
            <a:off x="1056847" y="685800"/>
            <a:ext cx="7391400" cy="1569660"/>
          </a:xfrm>
          <a:prstGeom prst="rect">
            <a:avLst/>
          </a:prstGeom>
        </p:spPr>
        <p:txBody>
          <a:bodyPr wrap="square">
            <a:spAutoFit/>
          </a:bodyPr>
          <a:lstStyle/>
          <a:p>
            <a:r>
              <a:rPr lang="en-US" sz="2400" dirty="0" smtClean="0"/>
              <a:t>The brain does a lot of work to interpret visual info, (</a:t>
            </a:r>
            <a:r>
              <a:rPr lang="en-US" sz="2400" b="1" u="sng" dirty="0" smtClean="0"/>
              <a:t>perception</a:t>
            </a:r>
            <a:r>
              <a:rPr lang="en-US" sz="2400" dirty="0" smtClean="0"/>
              <a:t>) </a:t>
            </a:r>
            <a:r>
              <a:rPr lang="en-US" sz="2400" dirty="0" smtClean="0"/>
              <a:t>such as putting together shapes, movements, textures, and colors, as well as</a:t>
            </a:r>
            <a:r>
              <a:rPr lang="en-US" sz="2400" dirty="0" smtClean="0"/>
              <a:t> </a:t>
            </a:r>
            <a:r>
              <a:rPr lang="en-US" sz="2400" dirty="0" smtClean="0"/>
              <a:t>the image right side up.</a:t>
            </a:r>
          </a:p>
        </p:txBody>
      </p:sp>
      <p:pic>
        <p:nvPicPr>
          <p:cNvPr id="1026" name="Picture 2" descr="http://cache3.asset-cache.net/xc/72403141.jpg?v=1&amp;c=IWSAsset&amp;k=2&amp;d=E41C9FE5C4AA0A14D485A2191D1C58E1D5DED482EEEE9A751F68F07C433DA5B4B01E70F2B3269972"/>
          <p:cNvPicPr>
            <a:picLocks noChangeAspect="1" noChangeArrowheads="1"/>
          </p:cNvPicPr>
          <p:nvPr/>
        </p:nvPicPr>
        <p:blipFill>
          <a:blip r:embed="rId2" cstate="print"/>
          <a:srcRect/>
          <a:stretch>
            <a:fillRect/>
          </a:stretch>
        </p:blipFill>
        <p:spPr bwMode="auto">
          <a:xfrm>
            <a:off x="4572000" y="2133600"/>
            <a:ext cx="4285706" cy="4780867"/>
          </a:xfrm>
          <a:prstGeom prst="rect">
            <a:avLst/>
          </a:prstGeom>
          <a:noFill/>
        </p:spPr>
      </p:pic>
      <p:pic>
        <p:nvPicPr>
          <p:cNvPr id="1028" name="Picture 4" descr="http://www.tb-cms.org/data/artwork/522/8000_artwork_detail.jpg"/>
          <p:cNvPicPr>
            <a:picLocks noChangeAspect="1" noChangeArrowheads="1"/>
          </p:cNvPicPr>
          <p:nvPr/>
        </p:nvPicPr>
        <p:blipFill>
          <a:blip r:embed="rId3" cstate="print"/>
          <a:srcRect/>
          <a:stretch>
            <a:fillRect/>
          </a:stretch>
        </p:blipFill>
        <p:spPr bwMode="auto">
          <a:xfrm>
            <a:off x="457200" y="2209800"/>
            <a:ext cx="4091206" cy="27527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406640" cy="990600"/>
          </a:xfrm>
        </p:spPr>
        <p:txBody>
          <a:bodyPr>
            <a:normAutofit/>
          </a:bodyPr>
          <a:lstStyle/>
          <a:p>
            <a:r>
              <a:rPr lang="en-US" sz="4400" u="sng" dirty="0" smtClean="0"/>
              <a:t>Vision:  Structure of the Eye</a:t>
            </a:r>
            <a:endParaRPr lang="en-US" dirty="0"/>
          </a:p>
        </p:txBody>
      </p:sp>
      <p:sp>
        <p:nvSpPr>
          <p:cNvPr id="4" name="TextBox 3"/>
          <p:cNvSpPr txBox="1"/>
          <p:nvPr/>
        </p:nvSpPr>
        <p:spPr>
          <a:xfrm>
            <a:off x="1143000" y="914400"/>
            <a:ext cx="4419600" cy="584775"/>
          </a:xfrm>
          <a:prstGeom prst="rect">
            <a:avLst/>
          </a:prstGeom>
          <a:noFill/>
        </p:spPr>
        <p:txBody>
          <a:bodyPr wrap="square" rtlCol="0">
            <a:spAutoFit/>
          </a:bodyPr>
          <a:lstStyle/>
          <a:p>
            <a:r>
              <a:rPr lang="en-US" sz="3200" b="1" u="sng" dirty="0" err="1" smtClean="0"/>
              <a:t>Lacrimal</a:t>
            </a:r>
            <a:r>
              <a:rPr lang="en-US" sz="3200" b="1" u="sng" dirty="0" smtClean="0"/>
              <a:t> apparatus:</a:t>
            </a:r>
          </a:p>
        </p:txBody>
      </p:sp>
      <p:pic>
        <p:nvPicPr>
          <p:cNvPr id="21506" name="Picture 2" descr="http://www.anatomy.tv/StudyGuides/Images/lacrimalapparatus.jpg"/>
          <p:cNvPicPr>
            <a:picLocks noChangeAspect="1" noChangeArrowheads="1"/>
          </p:cNvPicPr>
          <p:nvPr/>
        </p:nvPicPr>
        <p:blipFill>
          <a:blip r:embed="rId2" cstate="print"/>
          <a:srcRect/>
          <a:stretch>
            <a:fillRect/>
          </a:stretch>
        </p:blipFill>
        <p:spPr bwMode="auto">
          <a:xfrm>
            <a:off x="3420533" y="1600200"/>
            <a:ext cx="5723467" cy="4724400"/>
          </a:xfrm>
          <a:prstGeom prst="rect">
            <a:avLst/>
          </a:prstGeom>
          <a:noFill/>
        </p:spPr>
      </p:pic>
      <p:grpSp>
        <p:nvGrpSpPr>
          <p:cNvPr id="9" name="Group 8"/>
          <p:cNvGrpSpPr/>
          <p:nvPr/>
        </p:nvGrpSpPr>
        <p:grpSpPr>
          <a:xfrm>
            <a:off x="914400" y="1600200"/>
            <a:ext cx="4953000" cy="1219200"/>
            <a:chOff x="914400" y="1600200"/>
            <a:chExt cx="4953000" cy="1219200"/>
          </a:xfrm>
        </p:grpSpPr>
        <p:sp>
          <p:nvSpPr>
            <p:cNvPr id="6" name="TextBox 5"/>
            <p:cNvSpPr txBox="1"/>
            <p:nvPr/>
          </p:nvSpPr>
          <p:spPr>
            <a:xfrm>
              <a:off x="914400" y="1600200"/>
              <a:ext cx="3505200" cy="1200329"/>
            </a:xfrm>
            <a:prstGeom prst="rect">
              <a:avLst/>
            </a:prstGeom>
            <a:noFill/>
          </p:spPr>
          <p:txBody>
            <a:bodyPr wrap="square" rtlCol="0">
              <a:spAutoFit/>
            </a:bodyPr>
            <a:lstStyle/>
            <a:p>
              <a:r>
                <a:rPr lang="en-US" sz="2400" b="1" u="sng" dirty="0" err="1" smtClean="0"/>
                <a:t>Lacrimal</a:t>
              </a:r>
              <a:r>
                <a:rPr lang="en-US" sz="2400" b="1" u="sng" dirty="0" smtClean="0"/>
                <a:t> gland:</a:t>
              </a:r>
              <a:r>
                <a:rPr lang="en-US" sz="2400" dirty="0" smtClean="0"/>
                <a:t> produce tears that wash down over the eyes to cleanse them.</a:t>
              </a:r>
              <a:endParaRPr lang="en-US" sz="2800" b="1" u="sng" dirty="0"/>
            </a:p>
          </p:txBody>
        </p:sp>
        <p:cxnSp>
          <p:nvCxnSpPr>
            <p:cNvPr id="7" name="Straight Arrow Connector 6"/>
            <p:cNvCxnSpPr/>
            <p:nvPr/>
          </p:nvCxnSpPr>
          <p:spPr>
            <a:xfrm>
              <a:off x="4267200" y="2438400"/>
              <a:ext cx="1600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914400" y="2971800"/>
            <a:ext cx="6172200" cy="1938992"/>
            <a:chOff x="914400" y="2971800"/>
            <a:chExt cx="6172200" cy="1938992"/>
          </a:xfrm>
        </p:grpSpPr>
        <p:sp>
          <p:nvSpPr>
            <p:cNvPr id="10" name="TextBox 9"/>
            <p:cNvSpPr txBox="1"/>
            <p:nvPr/>
          </p:nvSpPr>
          <p:spPr>
            <a:xfrm>
              <a:off x="914400" y="2971800"/>
              <a:ext cx="2819400" cy="1938992"/>
            </a:xfrm>
            <a:prstGeom prst="rect">
              <a:avLst/>
            </a:prstGeom>
            <a:noFill/>
          </p:spPr>
          <p:txBody>
            <a:bodyPr wrap="square" rtlCol="0">
              <a:spAutoFit/>
            </a:bodyPr>
            <a:lstStyle/>
            <a:p>
              <a:r>
                <a:rPr lang="en-US" sz="2400" b="1" u="sng" dirty="0" err="1" smtClean="0"/>
                <a:t>Nasolacrimal</a:t>
              </a:r>
              <a:r>
                <a:rPr lang="en-US" sz="2400" b="1" u="sng" dirty="0" smtClean="0"/>
                <a:t> duct:</a:t>
              </a:r>
              <a:r>
                <a:rPr lang="en-US" sz="2400" dirty="0" smtClean="0"/>
                <a:t> canal in the corner of the eye that drains tears to nasal cavity</a:t>
              </a:r>
              <a:endParaRPr lang="en-US" sz="2800" b="1" u="sng" dirty="0"/>
            </a:p>
          </p:txBody>
        </p:sp>
        <p:cxnSp>
          <p:nvCxnSpPr>
            <p:cNvPr id="11" name="Straight Arrow Connector 10"/>
            <p:cNvCxnSpPr/>
            <p:nvPr/>
          </p:nvCxnSpPr>
          <p:spPr>
            <a:xfrm flipV="1">
              <a:off x="3352800" y="3733800"/>
              <a:ext cx="373380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sturepro.ca/images/eye.jpg"/>
          <p:cNvPicPr>
            <a:picLocks noChangeAspect="1" noChangeArrowheads="1"/>
          </p:cNvPicPr>
          <p:nvPr/>
        </p:nvPicPr>
        <p:blipFill>
          <a:blip r:embed="rId2" cstate="print"/>
          <a:srcRect/>
          <a:stretch>
            <a:fillRect/>
          </a:stretch>
        </p:blipFill>
        <p:spPr bwMode="auto">
          <a:xfrm>
            <a:off x="3962400" y="2041622"/>
            <a:ext cx="4933951" cy="4444904"/>
          </a:xfrm>
          <a:prstGeom prst="rect">
            <a:avLst/>
          </a:prstGeom>
          <a:noFill/>
        </p:spPr>
      </p:pic>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External Eye Muscles:</a:t>
            </a:r>
          </a:p>
        </p:txBody>
      </p:sp>
      <p:sp>
        <p:nvSpPr>
          <p:cNvPr id="5" name="TextBox 4"/>
          <p:cNvSpPr txBox="1"/>
          <p:nvPr/>
        </p:nvSpPr>
        <p:spPr>
          <a:xfrm>
            <a:off x="1295400" y="914400"/>
            <a:ext cx="5105400" cy="830997"/>
          </a:xfrm>
          <a:prstGeom prst="rect">
            <a:avLst/>
          </a:prstGeom>
          <a:noFill/>
        </p:spPr>
        <p:txBody>
          <a:bodyPr wrap="square" rtlCol="0">
            <a:spAutoFit/>
          </a:bodyPr>
          <a:lstStyle/>
          <a:p>
            <a:r>
              <a:rPr lang="en-US" sz="2400" b="1" u="sng" dirty="0" smtClean="0"/>
              <a:t>Rectus Muscles:</a:t>
            </a:r>
            <a:r>
              <a:rPr lang="en-US" sz="2400" dirty="0" smtClean="0"/>
              <a:t> move the eyeball up, down, left, or right</a:t>
            </a:r>
            <a:endParaRPr lang="en-US" sz="2400" b="1" u="sng" dirty="0"/>
          </a:p>
        </p:txBody>
      </p:sp>
      <p:cxnSp>
        <p:nvCxnSpPr>
          <p:cNvPr id="7" name="Straight Arrow Connector 6"/>
          <p:cNvCxnSpPr/>
          <p:nvPr/>
        </p:nvCxnSpPr>
        <p:spPr>
          <a:xfrm rot="16200000" flipH="1">
            <a:off x="3048000" y="2362200"/>
            <a:ext cx="2209800" cy="1143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162300" y="2247900"/>
            <a:ext cx="4038600" cy="3200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81400" y="1828800"/>
            <a:ext cx="5105400" cy="2133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1828800"/>
            <a:ext cx="23622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9200" y="5105400"/>
            <a:ext cx="2590800" cy="1200329"/>
          </a:xfrm>
          <a:prstGeom prst="rect">
            <a:avLst/>
          </a:prstGeom>
          <a:noFill/>
        </p:spPr>
        <p:txBody>
          <a:bodyPr wrap="square" rtlCol="0">
            <a:spAutoFit/>
          </a:bodyPr>
          <a:lstStyle/>
          <a:p>
            <a:r>
              <a:rPr lang="en-US" sz="2400" b="1" u="sng" dirty="0" smtClean="0"/>
              <a:t>Oblique Muscles:</a:t>
            </a:r>
            <a:r>
              <a:rPr lang="en-US" sz="2400" dirty="0" smtClean="0"/>
              <a:t> twist the eyeball</a:t>
            </a:r>
            <a:endParaRPr lang="en-US" sz="2400" b="1" u="sng" dirty="0"/>
          </a:p>
        </p:txBody>
      </p:sp>
      <p:cxnSp>
        <p:nvCxnSpPr>
          <p:cNvPr id="16" name="Straight Arrow Connector 15"/>
          <p:cNvCxnSpPr/>
          <p:nvPr/>
        </p:nvCxnSpPr>
        <p:spPr>
          <a:xfrm>
            <a:off x="3962400" y="5715000"/>
            <a:ext cx="2133600" cy="1524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314700" y="3543300"/>
            <a:ext cx="2819400" cy="1524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to="" calcmode="lin" valueType="num">
                                      <p:cBhvr>
                                        <p:cTn id="16" dur="1" fill="hold"/>
                                        <p:tgtEl>
                                          <p:spTgt spid="11"/>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to="" calcmode="lin" valueType="num">
                                      <p:cBhvr>
                                        <p:cTn id="19" dur="1" fill="hold"/>
                                        <p:tgtEl>
                                          <p:spTgt spid="13"/>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7"/>
                                        </p:tgtEl>
                                        <p:attrNameLst>
                                          <p:attrName>ppt_x</p:attrName>
                                        </p:attrNameLst>
                                      </p:cBhvr>
                                      <p:tavLst>
                                        <p:tav tm="0">
                                          <p:val>
                                            <p:strVal val="ppt_x"/>
                                          </p:val>
                                        </p:tav>
                                        <p:tav tm="100000">
                                          <p:val>
                                            <p:strVal val="ppt_x"/>
                                          </p:val>
                                        </p:tav>
                                      </p:tavLst>
                                    </p:anim>
                                    <p:anim calcmode="lin" valueType="num">
                                      <p:cBhvr additive="base">
                                        <p:cTn id="24" dur="500"/>
                                        <p:tgtEl>
                                          <p:spTgt spid="7"/>
                                        </p:tgtEl>
                                        <p:attrNameLst>
                                          <p:attrName>ppt_y</p:attrName>
                                        </p:attrNameLst>
                                      </p:cBhvr>
                                      <p:tavLst>
                                        <p:tav tm="0">
                                          <p:val>
                                            <p:strVal val="ppt_y"/>
                                          </p:val>
                                        </p:tav>
                                        <p:tav tm="100000">
                                          <p:val>
                                            <p:strVal val="1+ppt_h/2"/>
                                          </p:val>
                                        </p:tav>
                                      </p:tavLst>
                                    </p:anim>
                                    <p:set>
                                      <p:cBhvr>
                                        <p:cTn id="25" dur="1" fill="hold">
                                          <p:stCondLst>
                                            <p:cond delay="499"/>
                                          </p:stCondLst>
                                        </p:cTn>
                                        <p:tgtEl>
                                          <p:spTgt spid="7"/>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11"/>
                                        </p:tgtEl>
                                        <p:attrNameLst>
                                          <p:attrName>ppt_x</p:attrName>
                                        </p:attrNameLst>
                                      </p:cBhvr>
                                      <p:tavLst>
                                        <p:tav tm="0">
                                          <p:val>
                                            <p:strVal val="ppt_x"/>
                                          </p:val>
                                        </p:tav>
                                        <p:tav tm="100000">
                                          <p:val>
                                            <p:strVal val="ppt_x"/>
                                          </p:val>
                                        </p:tav>
                                      </p:tavLst>
                                    </p:anim>
                                    <p:anim calcmode="lin" valueType="num">
                                      <p:cBhvr additive="base">
                                        <p:cTn id="32" dur="500"/>
                                        <p:tgtEl>
                                          <p:spTgt spid="11"/>
                                        </p:tgtEl>
                                        <p:attrNameLst>
                                          <p:attrName>ppt_y</p:attrName>
                                        </p:attrNameLst>
                                      </p:cBhvr>
                                      <p:tavLst>
                                        <p:tav tm="0">
                                          <p:val>
                                            <p:strVal val="ppt_y"/>
                                          </p:val>
                                        </p:tav>
                                        <p:tav tm="100000">
                                          <p:val>
                                            <p:strVal val="1+ppt_h/2"/>
                                          </p:val>
                                        </p:tav>
                                      </p:tavLst>
                                    </p:anim>
                                    <p:set>
                                      <p:cBhvr>
                                        <p:cTn id="33" dur="1" fill="hold">
                                          <p:stCondLst>
                                            <p:cond delay="499"/>
                                          </p:stCondLst>
                                        </p:cTn>
                                        <p:tgtEl>
                                          <p:spTgt spid="11"/>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3"/>
                                        </p:tgtEl>
                                        <p:attrNameLst>
                                          <p:attrName>ppt_x</p:attrName>
                                        </p:attrNameLst>
                                      </p:cBhvr>
                                      <p:tavLst>
                                        <p:tav tm="0">
                                          <p:val>
                                            <p:strVal val="ppt_x"/>
                                          </p:val>
                                        </p:tav>
                                        <p:tav tm="100000">
                                          <p:val>
                                            <p:strVal val="ppt_x"/>
                                          </p:val>
                                        </p:tav>
                                      </p:tavLst>
                                    </p:anim>
                                    <p:anim calcmode="lin" valueType="num">
                                      <p:cBhvr additive="base">
                                        <p:cTn id="36" dur="500"/>
                                        <p:tgtEl>
                                          <p:spTgt spid="13"/>
                                        </p:tgtEl>
                                        <p:attrNameLst>
                                          <p:attrName>ppt_y</p:attrName>
                                        </p:attrNameLst>
                                      </p:cBhvr>
                                      <p:tavLst>
                                        <p:tav tm="0">
                                          <p:val>
                                            <p:strVal val="ppt_y"/>
                                          </p:val>
                                        </p:tav>
                                        <p:tav tm="100000">
                                          <p:val>
                                            <p:strVal val="1+ppt_h/2"/>
                                          </p:val>
                                        </p:tav>
                                      </p:tavLst>
                                    </p:anim>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to="" calcmode="lin" valueType="num">
                                      <p:cBhvr>
                                        <p:cTn id="45" dur="1" fill="hold"/>
                                        <p:tgtEl>
                                          <p:spTgt spid="16"/>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to="" calcmode="lin" valueType="num">
                                      <p:cBhvr>
                                        <p:cTn id="48"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pics.ohlawd.net/img/eyebrows.jpg"/>
          <p:cNvPicPr>
            <a:picLocks noChangeAspect="1" noChangeArrowheads="1"/>
          </p:cNvPicPr>
          <p:nvPr/>
        </p:nvPicPr>
        <p:blipFill>
          <a:blip r:embed="rId2" cstate="print"/>
          <a:srcRect/>
          <a:stretch>
            <a:fillRect/>
          </a:stretch>
        </p:blipFill>
        <p:spPr bwMode="auto">
          <a:xfrm>
            <a:off x="1447800" y="2057400"/>
            <a:ext cx="2209800" cy="1767840"/>
          </a:xfrm>
          <a:prstGeom prst="rect">
            <a:avLst/>
          </a:prstGeom>
          <a:noFill/>
        </p:spPr>
      </p:pic>
      <p:pic>
        <p:nvPicPr>
          <p:cNvPr id="20488" name="Picture 8" descr="http://homepages.tcp.co.uk/~jhdean/eyebrow.jpg"/>
          <p:cNvPicPr>
            <a:picLocks noChangeAspect="1" noChangeArrowheads="1"/>
          </p:cNvPicPr>
          <p:nvPr/>
        </p:nvPicPr>
        <p:blipFill>
          <a:blip r:embed="rId3" cstate="print"/>
          <a:srcRect/>
          <a:stretch>
            <a:fillRect/>
          </a:stretch>
        </p:blipFill>
        <p:spPr bwMode="auto">
          <a:xfrm>
            <a:off x="5410200" y="0"/>
            <a:ext cx="2135513" cy="2590800"/>
          </a:xfrm>
          <a:prstGeom prst="rect">
            <a:avLst/>
          </a:prstGeom>
          <a:noFill/>
        </p:spPr>
      </p:pic>
      <p:pic>
        <p:nvPicPr>
          <p:cNvPr id="20490" name="Picture 10" descr="http://thecheekofgod.files.wordpress.com/2008/11/110208-0155-thetamingof4.jpg"/>
          <p:cNvPicPr>
            <a:picLocks noChangeAspect="1" noChangeArrowheads="1"/>
          </p:cNvPicPr>
          <p:nvPr/>
        </p:nvPicPr>
        <p:blipFill>
          <a:blip r:embed="rId4" cstate="print"/>
          <a:srcRect/>
          <a:stretch>
            <a:fillRect/>
          </a:stretch>
        </p:blipFill>
        <p:spPr bwMode="auto">
          <a:xfrm>
            <a:off x="7123754" y="1371600"/>
            <a:ext cx="2020246" cy="2422525"/>
          </a:xfrm>
          <a:prstGeom prst="rect">
            <a:avLst/>
          </a:prstGeom>
          <a:noFill/>
        </p:spPr>
      </p:pic>
      <p:pic>
        <p:nvPicPr>
          <p:cNvPr id="20492" name="Picture 12" descr="http://lifeloveandlipstick.files.wordpress.com/2009/09/eyelashes-lg1.jpg"/>
          <p:cNvPicPr>
            <a:picLocks noChangeAspect="1" noChangeArrowheads="1"/>
          </p:cNvPicPr>
          <p:nvPr/>
        </p:nvPicPr>
        <p:blipFill>
          <a:blip r:embed="rId5" cstate="print"/>
          <a:srcRect/>
          <a:stretch>
            <a:fillRect/>
          </a:stretch>
        </p:blipFill>
        <p:spPr bwMode="auto">
          <a:xfrm>
            <a:off x="3276600" y="4800600"/>
            <a:ext cx="1354015" cy="1760220"/>
          </a:xfrm>
          <a:prstGeom prst="rect">
            <a:avLst/>
          </a:prstGeom>
          <a:noFill/>
        </p:spPr>
      </p:pic>
      <p:pic>
        <p:nvPicPr>
          <p:cNvPr id="20494" name="Picture 14" descr="http://www.geekologie.com/2007/05/30/japanese-eye-lashes.jpg"/>
          <p:cNvPicPr>
            <a:picLocks noChangeAspect="1" noChangeArrowheads="1"/>
          </p:cNvPicPr>
          <p:nvPr/>
        </p:nvPicPr>
        <p:blipFill>
          <a:blip r:embed="rId6" cstate="print"/>
          <a:srcRect/>
          <a:stretch>
            <a:fillRect/>
          </a:stretch>
        </p:blipFill>
        <p:spPr bwMode="auto">
          <a:xfrm>
            <a:off x="2971800" y="5029200"/>
            <a:ext cx="2438400" cy="1625600"/>
          </a:xfrm>
          <a:prstGeom prst="rect">
            <a:avLst/>
          </a:prstGeom>
          <a:noFill/>
        </p:spPr>
      </p:pic>
      <p:pic>
        <p:nvPicPr>
          <p:cNvPr id="20496" name="Picture 16" descr="http://portal.nifty.com/2006/11/23/c/img/big.jpg"/>
          <p:cNvPicPr>
            <a:picLocks noChangeAspect="1" noChangeArrowheads="1"/>
          </p:cNvPicPr>
          <p:nvPr/>
        </p:nvPicPr>
        <p:blipFill>
          <a:blip r:embed="rId7" cstate="print"/>
          <a:srcRect/>
          <a:stretch>
            <a:fillRect/>
          </a:stretch>
        </p:blipFill>
        <p:spPr bwMode="auto">
          <a:xfrm>
            <a:off x="2971800" y="4866164"/>
            <a:ext cx="2438400" cy="1824990"/>
          </a:xfrm>
          <a:prstGeom prst="rect">
            <a:avLst/>
          </a:prstGeom>
          <a:noFill/>
        </p:spPr>
      </p:pic>
      <p:sp>
        <p:nvSpPr>
          <p:cNvPr id="9" name="TextBox 8"/>
          <p:cNvSpPr txBox="1"/>
          <p:nvPr/>
        </p:nvSpPr>
        <p:spPr>
          <a:xfrm>
            <a:off x="1066800" y="152400"/>
            <a:ext cx="4495800" cy="584775"/>
          </a:xfrm>
          <a:prstGeom prst="rect">
            <a:avLst/>
          </a:prstGeom>
          <a:noFill/>
        </p:spPr>
        <p:txBody>
          <a:bodyPr wrap="square" rtlCol="0">
            <a:spAutoFit/>
          </a:bodyPr>
          <a:lstStyle/>
          <a:p>
            <a:r>
              <a:rPr lang="en-US" sz="3200" b="1" u="sng" dirty="0" smtClean="0"/>
              <a:t>External Accessories:</a:t>
            </a:r>
          </a:p>
        </p:txBody>
      </p:sp>
      <p:sp>
        <p:nvSpPr>
          <p:cNvPr id="10" name="TextBox 9"/>
          <p:cNvSpPr txBox="1"/>
          <p:nvPr/>
        </p:nvSpPr>
        <p:spPr>
          <a:xfrm>
            <a:off x="1143000" y="762000"/>
            <a:ext cx="3886200" cy="1200329"/>
          </a:xfrm>
          <a:prstGeom prst="rect">
            <a:avLst/>
          </a:prstGeom>
          <a:noFill/>
        </p:spPr>
        <p:txBody>
          <a:bodyPr wrap="square" rtlCol="0">
            <a:spAutoFit/>
          </a:bodyPr>
          <a:lstStyle/>
          <a:p>
            <a:r>
              <a:rPr lang="en-US" sz="2400" b="1" u="sng" dirty="0" smtClean="0"/>
              <a:t>Eyebrows:</a:t>
            </a:r>
            <a:r>
              <a:rPr lang="en-US" sz="2400" dirty="0" smtClean="0"/>
              <a:t> protect the eyes from dirt and sweat.  Provide some shade from intense light</a:t>
            </a:r>
            <a:endParaRPr lang="en-US" sz="2800" b="1" u="sng" dirty="0"/>
          </a:p>
        </p:txBody>
      </p:sp>
      <p:pic>
        <p:nvPicPr>
          <p:cNvPr id="20482" name="Picture 2" descr="http://www.just-whatever.com/wp-content/uploads/2008/12/worst-eyebrows-01.jpg">
            <a:hlinkClick r:id="rId8" tooltip="worst-eyebrows-01"/>
          </p:cNvPr>
          <p:cNvPicPr>
            <a:picLocks noChangeAspect="1" noChangeArrowheads="1"/>
          </p:cNvPicPr>
          <p:nvPr/>
        </p:nvPicPr>
        <p:blipFill>
          <a:blip r:embed="rId9" cstate="print"/>
          <a:srcRect/>
          <a:stretch>
            <a:fillRect/>
          </a:stretch>
        </p:blipFill>
        <p:spPr bwMode="auto">
          <a:xfrm>
            <a:off x="4191000" y="2057400"/>
            <a:ext cx="2451187" cy="1752600"/>
          </a:xfrm>
          <a:prstGeom prst="rect">
            <a:avLst/>
          </a:prstGeom>
          <a:noFill/>
        </p:spPr>
      </p:pic>
      <p:sp>
        <p:nvSpPr>
          <p:cNvPr id="11" name="TextBox 10"/>
          <p:cNvSpPr txBox="1"/>
          <p:nvPr/>
        </p:nvSpPr>
        <p:spPr>
          <a:xfrm>
            <a:off x="1219200" y="3886200"/>
            <a:ext cx="4343400" cy="1200329"/>
          </a:xfrm>
          <a:prstGeom prst="rect">
            <a:avLst/>
          </a:prstGeom>
          <a:noFill/>
        </p:spPr>
        <p:txBody>
          <a:bodyPr wrap="square" rtlCol="0">
            <a:spAutoFit/>
          </a:bodyPr>
          <a:lstStyle/>
          <a:p>
            <a:r>
              <a:rPr lang="en-US" sz="2400" b="1" u="sng" dirty="0" smtClean="0"/>
              <a:t>Eyelashes:</a:t>
            </a:r>
            <a:r>
              <a:rPr lang="en-US" sz="2400" dirty="0" smtClean="0"/>
              <a:t> same as brows.  Tiny glands at their base secrete an oily lubricant.</a:t>
            </a:r>
            <a:endParaRPr lang="en-US" sz="2800" b="1" u="sng" dirty="0"/>
          </a:p>
        </p:txBody>
      </p:sp>
      <p:sp>
        <p:nvSpPr>
          <p:cNvPr id="12" name="TextBox 11"/>
          <p:cNvSpPr txBox="1"/>
          <p:nvPr/>
        </p:nvSpPr>
        <p:spPr>
          <a:xfrm>
            <a:off x="5562600" y="3886200"/>
            <a:ext cx="3581400" cy="1200329"/>
          </a:xfrm>
          <a:prstGeom prst="rect">
            <a:avLst/>
          </a:prstGeom>
          <a:noFill/>
        </p:spPr>
        <p:txBody>
          <a:bodyPr wrap="square" rtlCol="0">
            <a:spAutoFit/>
          </a:bodyPr>
          <a:lstStyle/>
          <a:p>
            <a:r>
              <a:rPr lang="en-US" sz="2400" b="1" u="sng" dirty="0" smtClean="0"/>
              <a:t>Conjunctiva:</a:t>
            </a:r>
            <a:r>
              <a:rPr lang="en-US" sz="2400" dirty="0" smtClean="0"/>
              <a:t> thin mucous membrane lining the eyelids and outer eyeball.</a:t>
            </a:r>
            <a:endParaRPr lang="en-US" sz="2800" b="1" u="sng" dirty="0"/>
          </a:p>
        </p:txBody>
      </p:sp>
      <p:pic>
        <p:nvPicPr>
          <p:cNvPr id="7170" name="Picture 2" descr="http://www.missionforvisionusa.org/anatomy/uploaded_images/Fornixclinphotonumbered-737869.jpg"/>
          <p:cNvPicPr>
            <a:picLocks noChangeAspect="1" noChangeArrowheads="1"/>
          </p:cNvPicPr>
          <p:nvPr/>
        </p:nvPicPr>
        <p:blipFill>
          <a:blip r:embed="rId10" cstate="print"/>
          <a:srcRect/>
          <a:stretch>
            <a:fillRect/>
          </a:stretch>
        </p:blipFill>
        <p:spPr bwMode="auto">
          <a:xfrm>
            <a:off x="6400800" y="5067134"/>
            <a:ext cx="2063750" cy="1668946"/>
          </a:xfrm>
          <a:prstGeom prst="rect">
            <a:avLst/>
          </a:prstGeom>
          <a:noFill/>
        </p:spPr>
      </p:pic>
      <p:pic>
        <p:nvPicPr>
          <p:cNvPr id="7172" name="Picture 4" descr="http://upload.wikimedia.org/wikipedia/commons/3/30/Conjunctivitis_5174.jpg"/>
          <p:cNvPicPr>
            <a:picLocks noChangeAspect="1" noChangeArrowheads="1"/>
          </p:cNvPicPr>
          <p:nvPr/>
        </p:nvPicPr>
        <p:blipFill>
          <a:blip r:embed="rId11" cstate="print"/>
          <a:srcRect/>
          <a:stretch>
            <a:fillRect/>
          </a:stretch>
        </p:blipFill>
        <p:spPr bwMode="auto">
          <a:xfrm>
            <a:off x="6126480" y="5029200"/>
            <a:ext cx="2593394" cy="17227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8"/>
                                        </p:tgtEl>
                                        <p:attrNameLst>
                                          <p:attrName>style.visibility</p:attrName>
                                        </p:attrNameLst>
                                      </p:cBhvr>
                                      <p:to>
                                        <p:strVal val="visible"/>
                                      </p:to>
                                    </p:set>
                                    <p:anim to="" calcmode="lin" valueType="num">
                                      <p:cBhvr>
                                        <p:cTn id="12" dur="1" fill="hold"/>
                                        <p:tgtEl>
                                          <p:spTgt spid="2048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 to="" calcmode="lin" valueType="num">
                                      <p:cBhvr>
                                        <p:cTn id="17" dur="1" fill="hold"/>
                                        <p:tgtEl>
                                          <p:spTgt spid="2049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 to="" calcmode="lin" valueType="num">
                                      <p:cBhvr>
                                        <p:cTn id="22" dur="1" fill="hold"/>
                                        <p:tgtEl>
                                          <p:spTgt spid="2048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482"/>
                                        </p:tgtEl>
                                        <p:attrNameLst>
                                          <p:attrName>style.visibility</p:attrName>
                                        </p:attrNameLst>
                                      </p:cBhvr>
                                      <p:to>
                                        <p:strVal val="visible"/>
                                      </p:to>
                                    </p:set>
                                    <p:anim to="" calcmode="lin" valueType="num">
                                      <p:cBhvr>
                                        <p:cTn id="27" dur="1" fill="hold"/>
                                        <p:tgtEl>
                                          <p:spTgt spid="2048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0492"/>
                                        </p:tgtEl>
                                        <p:attrNameLst>
                                          <p:attrName>style.visibility</p:attrName>
                                        </p:attrNameLst>
                                      </p:cBhvr>
                                      <p:to>
                                        <p:strVal val="visible"/>
                                      </p:to>
                                    </p:set>
                                    <p:anim to="" calcmode="lin" valueType="num">
                                      <p:cBhvr>
                                        <p:cTn id="37" dur="1" fill="hold"/>
                                        <p:tgtEl>
                                          <p:spTgt spid="2049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0494"/>
                                        </p:tgtEl>
                                        <p:attrNameLst>
                                          <p:attrName>style.visibility</p:attrName>
                                        </p:attrNameLst>
                                      </p:cBhvr>
                                      <p:to>
                                        <p:strVal val="visible"/>
                                      </p:to>
                                    </p:set>
                                    <p:anim to="" calcmode="lin" valueType="num">
                                      <p:cBhvr>
                                        <p:cTn id="42" dur="1" fill="hold"/>
                                        <p:tgtEl>
                                          <p:spTgt spid="2049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0496"/>
                                        </p:tgtEl>
                                        <p:attrNameLst>
                                          <p:attrName>style.visibility</p:attrName>
                                        </p:attrNameLst>
                                      </p:cBhvr>
                                      <p:to>
                                        <p:strVal val="visible"/>
                                      </p:to>
                                    </p:set>
                                    <p:anim to="" calcmode="lin" valueType="num">
                                      <p:cBhvr>
                                        <p:cTn id="47" dur="1" fill="hold"/>
                                        <p:tgtEl>
                                          <p:spTgt spid="20496"/>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to="" calcmode="lin" valueType="num">
                                      <p:cBhvr>
                                        <p:cTn id="52" dur="1" fill="hold"/>
                                        <p:tgtEl>
                                          <p:spTgt spid="12"/>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 to="" calcmode="lin" valueType="num">
                                      <p:cBhvr>
                                        <p:cTn id="57" dur="1" fill="hold"/>
                                        <p:tgtEl>
                                          <p:spTgt spid="717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7172"/>
                                        </p:tgtEl>
                                        <p:attrNameLst>
                                          <p:attrName>style.visibility</p:attrName>
                                        </p:attrNameLst>
                                      </p:cBhvr>
                                      <p:to>
                                        <p:strVal val="visible"/>
                                      </p:to>
                                    </p:set>
                                    <p:anim to="" calcmode="lin" valueType="num">
                                      <p:cBhvr>
                                        <p:cTn id="62" dur="1" fill="hold"/>
                                        <p:tgtEl>
                                          <p:spTgt spid="7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ttp://www.nlm.nih.gov/medlineplus/ency/images/ency/fullsize/9909.jpg"/>
          <p:cNvPicPr>
            <a:picLocks noChangeAspect="1" noChangeArrowheads="1"/>
          </p:cNvPicPr>
          <p:nvPr/>
        </p:nvPicPr>
        <p:blipFill>
          <a:blip r:embed="rId2" cstate="print"/>
          <a:srcRect/>
          <a:stretch>
            <a:fillRect/>
          </a:stretch>
        </p:blipFill>
        <p:spPr bwMode="auto">
          <a:xfrm>
            <a:off x="4800600" y="914400"/>
            <a:ext cx="3333750" cy="2667000"/>
          </a:xfrm>
          <a:prstGeom prst="rect">
            <a:avLst/>
          </a:prstGeom>
          <a:noFill/>
        </p:spPr>
      </p:pic>
      <p:sp>
        <p:nvSpPr>
          <p:cNvPr id="7" name="TextBox 6"/>
          <p:cNvSpPr txBox="1"/>
          <p:nvPr/>
        </p:nvSpPr>
        <p:spPr>
          <a:xfrm>
            <a:off x="1524000" y="1524000"/>
            <a:ext cx="3581400" cy="1200329"/>
          </a:xfrm>
          <a:prstGeom prst="rect">
            <a:avLst/>
          </a:prstGeom>
          <a:noFill/>
        </p:spPr>
        <p:txBody>
          <a:bodyPr wrap="square" rtlCol="0">
            <a:spAutoFit/>
          </a:bodyPr>
          <a:lstStyle/>
          <a:p>
            <a:r>
              <a:rPr lang="en-US" sz="2400" b="1" u="sng" dirty="0" smtClean="0"/>
              <a:t>Cornea:</a:t>
            </a:r>
            <a:r>
              <a:rPr lang="en-US" sz="2400" dirty="0" smtClean="0"/>
              <a:t> The transparent region at the anterior of the eye.  No blood vessels.</a:t>
            </a:r>
            <a:endParaRPr lang="en-US" sz="2800" b="1" u="sng" dirty="0"/>
          </a:p>
        </p:txBody>
      </p:sp>
      <p:pic>
        <p:nvPicPr>
          <p:cNvPr id="26632" name="Picture 8" descr="http://homepage.ntlworld.com/pshinde/index_nt_files/picture_data/sclera_dot_.jpg"/>
          <p:cNvPicPr>
            <a:picLocks noChangeAspect="1" noChangeArrowheads="1"/>
          </p:cNvPicPr>
          <p:nvPr/>
        </p:nvPicPr>
        <p:blipFill>
          <a:blip r:embed="rId3" cstate="print"/>
          <a:srcRect/>
          <a:stretch>
            <a:fillRect/>
          </a:stretch>
        </p:blipFill>
        <p:spPr bwMode="auto">
          <a:xfrm>
            <a:off x="4724400" y="3962400"/>
            <a:ext cx="2537297" cy="1905000"/>
          </a:xfrm>
          <a:prstGeom prst="rect">
            <a:avLst/>
          </a:prstGeom>
          <a:noFill/>
        </p:spPr>
      </p:pic>
      <p:pic>
        <p:nvPicPr>
          <p:cNvPr id="26634" name="Picture 10" descr="http://upload.wikimedia.org/wikipedia/commons/c/c0/Blood_in_the_sclera.JPG"/>
          <p:cNvPicPr>
            <a:picLocks noChangeAspect="1" noChangeArrowheads="1"/>
          </p:cNvPicPr>
          <p:nvPr/>
        </p:nvPicPr>
        <p:blipFill>
          <a:blip r:embed="rId4" cstate="print"/>
          <a:srcRect/>
          <a:stretch>
            <a:fillRect/>
          </a:stretch>
        </p:blipFill>
        <p:spPr bwMode="auto">
          <a:xfrm>
            <a:off x="7315200" y="3886200"/>
            <a:ext cx="1657350" cy="2209800"/>
          </a:xfrm>
          <a:prstGeom prst="rect">
            <a:avLst/>
          </a:prstGeom>
          <a:noFill/>
        </p:spPr>
      </p:pic>
      <p:pic>
        <p:nvPicPr>
          <p:cNvPr id="26636" name="Picture 12" descr="http://www.aolcdn.com/aol-body/eye-tattoos-186wy011310"/>
          <p:cNvPicPr>
            <a:picLocks noChangeAspect="1" noChangeArrowheads="1"/>
          </p:cNvPicPr>
          <p:nvPr/>
        </p:nvPicPr>
        <p:blipFill>
          <a:blip r:embed="rId5" cstate="print"/>
          <a:srcRect/>
          <a:stretch>
            <a:fillRect/>
          </a:stretch>
        </p:blipFill>
        <p:spPr bwMode="auto">
          <a:xfrm>
            <a:off x="2019300" y="5105400"/>
            <a:ext cx="2343150" cy="1562100"/>
          </a:xfrm>
          <a:prstGeom prst="rect">
            <a:avLst/>
          </a:prstGeom>
          <a:noFill/>
        </p:spPr>
      </p:pic>
      <p:sp>
        <p:nvSpPr>
          <p:cNvPr id="11" name="TextBox 10"/>
          <p:cNvSpPr txBox="1"/>
          <p:nvPr/>
        </p:nvSpPr>
        <p:spPr>
          <a:xfrm>
            <a:off x="1219200" y="3276600"/>
            <a:ext cx="3200400" cy="1569660"/>
          </a:xfrm>
          <a:prstGeom prst="rect">
            <a:avLst/>
          </a:prstGeom>
          <a:noFill/>
        </p:spPr>
        <p:txBody>
          <a:bodyPr wrap="square" rtlCol="0">
            <a:spAutoFit/>
          </a:bodyPr>
          <a:lstStyle/>
          <a:p>
            <a:r>
              <a:rPr lang="en-US" sz="2400" b="1" u="sng" dirty="0" smtClean="0"/>
              <a:t>Sclera:</a:t>
            </a:r>
            <a:r>
              <a:rPr lang="en-US" sz="2400" dirty="0" smtClean="0"/>
              <a:t> The “whites” of the eyes.   The outer coat which contains blood vessels.</a:t>
            </a:r>
            <a:endParaRPr lang="en-US" sz="2400" b="1" u="sng" dirty="0" smtClean="0"/>
          </a:p>
        </p:txBody>
      </p:sp>
      <p:sp>
        <p:nvSpPr>
          <p:cNvPr id="12" name="TextBox 11"/>
          <p:cNvSpPr txBox="1"/>
          <p:nvPr/>
        </p:nvSpPr>
        <p:spPr>
          <a:xfrm>
            <a:off x="1143000" y="304800"/>
            <a:ext cx="3581400" cy="1077218"/>
          </a:xfrm>
          <a:prstGeom prst="rect">
            <a:avLst/>
          </a:prstGeom>
          <a:noFill/>
        </p:spPr>
        <p:txBody>
          <a:bodyPr wrap="square" rtlCol="0">
            <a:spAutoFit/>
          </a:bodyPr>
          <a:lstStyle/>
          <a:p>
            <a:r>
              <a:rPr lang="en-US" sz="3200" b="1" u="sng" dirty="0" smtClean="0"/>
              <a:t>Outer Coat (Fibrous Layer):</a:t>
            </a:r>
          </a:p>
        </p:txBody>
      </p:sp>
      <p:cxnSp>
        <p:nvCxnSpPr>
          <p:cNvPr id="14" name="Straight Arrow Connector 13"/>
          <p:cNvCxnSpPr/>
          <p:nvPr/>
        </p:nvCxnSpPr>
        <p:spPr>
          <a:xfrm>
            <a:off x="4038600" y="4419600"/>
            <a:ext cx="1600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30"/>
                                        </p:tgtEl>
                                        <p:attrNameLst>
                                          <p:attrName>style.visibility</p:attrName>
                                        </p:attrNameLst>
                                      </p:cBhvr>
                                      <p:to>
                                        <p:strVal val="visible"/>
                                      </p:to>
                                    </p:set>
                                    <p:anim to="" calcmode="lin" valueType="num">
                                      <p:cBhvr>
                                        <p:cTn id="10" dur="1" fill="hold"/>
                                        <p:tgtEl>
                                          <p:spTgt spid="2663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to="" calcmode="lin" valueType="num">
                                      <p:cBhvr>
                                        <p:cTn id="18" dur="1" fill="hold"/>
                                        <p:tgtEl>
                                          <p:spTgt spid="14"/>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32"/>
                                        </p:tgtEl>
                                        <p:attrNameLst>
                                          <p:attrName>style.visibility</p:attrName>
                                        </p:attrNameLst>
                                      </p:cBhvr>
                                      <p:to>
                                        <p:strVal val="visible"/>
                                      </p:to>
                                    </p:set>
                                    <p:anim to="" calcmode="lin" valueType="num">
                                      <p:cBhvr>
                                        <p:cTn id="21" dur="1" fill="hold"/>
                                        <p:tgtEl>
                                          <p:spTgt spid="2663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634"/>
                                        </p:tgtEl>
                                        <p:attrNameLst>
                                          <p:attrName>style.visibility</p:attrName>
                                        </p:attrNameLst>
                                      </p:cBhvr>
                                      <p:to>
                                        <p:strVal val="visible"/>
                                      </p:to>
                                    </p:set>
                                    <p:anim to="" calcmode="lin" valueType="num">
                                      <p:cBhvr>
                                        <p:cTn id="26" dur="1" fill="hold"/>
                                        <p:tgtEl>
                                          <p:spTgt spid="26634"/>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6636"/>
                                        </p:tgtEl>
                                        <p:attrNameLst>
                                          <p:attrName>style.visibility</p:attrName>
                                        </p:attrNameLst>
                                      </p:cBhvr>
                                      <p:to>
                                        <p:strVal val="visible"/>
                                      </p:to>
                                    </p:set>
                                    <p:anim to="" calcmode="lin" valueType="num">
                                      <p:cBhvr>
                                        <p:cTn id="31" dur="1" fill="hold"/>
                                        <p:tgtEl>
                                          <p:spTgt spid="266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762000"/>
            <a:ext cx="4495800" cy="1077218"/>
          </a:xfrm>
          <a:prstGeom prst="rect">
            <a:avLst/>
          </a:prstGeom>
          <a:noFill/>
        </p:spPr>
        <p:txBody>
          <a:bodyPr wrap="square" rtlCol="0">
            <a:spAutoFit/>
          </a:bodyPr>
          <a:lstStyle/>
          <a:p>
            <a:r>
              <a:rPr lang="en-US" sz="3200" b="1" u="sng" dirty="0" smtClean="0"/>
              <a:t>Middle Coat (Vascular Layer):</a:t>
            </a:r>
          </a:p>
        </p:txBody>
      </p:sp>
      <p:pic>
        <p:nvPicPr>
          <p:cNvPr id="27650" name="Picture 2" descr="http://www.virtualmedicalcentre.com/uploads/VMC/DiseaseImages/2133_eye_anatomy_label_v2_700.jpg"/>
          <p:cNvPicPr>
            <a:picLocks noChangeAspect="1" noChangeArrowheads="1"/>
          </p:cNvPicPr>
          <p:nvPr/>
        </p:nvPicPr>
        <p:blipFill>
          <a:blip r:embed="rId2" cstate="print"/>
          <a:srcRect/>
          <a:stretch>
            <a:fillRect/>
          </a:stretch>
        </p:blipFill>
        <p:spPr bwMode="auto">
          <a:xfrm>
            <a:off x="3363811" y="2514600"/>
            <a:ext cx="5780190" cy="4343400"/>
          </a:xfrm>
          <a:prstGeom prst="rect">
            <a:avLst/>
          </a:prstGeom>
          <a:noFill/>
        </p:spPr>
      </p:pic>
      <p:grpSp>
        <p:nvGrpSpPr>
          <p:cNvPr id="8" name="Group 7"/>
          <p:cNvGrpSpPr/>
          <p:nvPr/>
        </p:nvGrpSpPr>
        <p:grpSpPr>
          <a:xfrm>
            <a:off x="6705600" y="838200"/>
            <a:ext cx="2438400" cy="2895600"/>
            <a:chOff x="6705600" y="838200"/>
            <a:chExt cx="2438400" cy="2895600"/>
          </a:xfrm>
        </p:grpSpPr>
        <p:sp>
          <p:nvSpPr>
            <p:cNvPr id="5" name="TextBox 4"/>
            <p:cNvSpPr txBox="1"/>
            <p:nvPr/>
          </p:nvSpPr>
          <p:spPr>
            <a:xfrm>
              <a:off x="6934200" y="838200"/>
              <a:ext cx="2209800" cy="1569660"/>
            </a:xfrm>
            <a:prstGeom prst="rect">
              <a:avLst/>
            </a:prstGeom>
            <a:noFill/>
          </p:spPr>
          <p:txBody>
            <a:bodyPr wrap="square" rtlCol="0">
              <a:spAutoFit/>
            </a:bodyPr>
            <a:lstStyle/>
            <a:p>
              <a:r>
                <a:rPr lang="en-US" sz="2400" b="1" u="sng" dirty="0" smtClean="0"/>
                <a:t>Choroid:  </a:t>
              </a:r>
              <a:r>
                <a:rPr lang="en-US" sz="2400" dirty="0" smtClean="0"/>
                <a:t> Highly vascular middle layer of the eye.</a:t>
              </a:r>
              <a:endParaRPr lang="en-US" sz="2800" b="1" u="sng" dirty="0"/>
            </a:p>
          </p:txBody>
        </p:sp>
        <p:cxnSp>
          <p:nvCxnSpPr>
            <p:cNvPr id="7" name="Straight Arrow Connector 6"/>
            <p:cNvCxnSpPr/>
            <p:nvPr/>
          </p:nvCxnSpPr>
          <p:spPr>
            <a:xfrm rot="5400000">
              <a:off x="6553200" y="2514600"/>
              <a:ext cx="1371600" cy="1066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990600" y="5105400"/>
            <a:ext cx="4495800" cy="1569660"/>
            <a:chOff x="990600" y="5105400"/>
            <a:chExt cx="4495800" cy="1569660"/>
          </a:xfrm>
        </p:grpSpPr>
        <p:sp>
          <p:nvSpPr>
            <p:cNvPr id="9" name="TextBox 8"/>
            <p:cNvSpPr txBox="1"/>
            <p:nvPr/>
          </p:nvSpPr>
          <p:spPr>
            <a:xfrm>
              <a:off x="990600" y="5105400"/>
              <a:ext cx="2819400" cy="1569660"/>
            </a:xfrm>
            <a:prstGeom prst="rect">
              <a:avLst/>
            </a:prstGeom>
            <a:noFill/>
          </p:spPr>
          <p:txBody>
            <a:bodyPr wrap="square" rtlCol="0">
              <a:spAutoFit/>
            </a:bodyPr>
            <a:lstStyle/>
            <a:p>
              <a:r>
                <a:rPr lang="en-US" sz="2400" b="1" u="sng" dirty="0" err="1" smtClean="0"/>
                <a:t>Ciliary</a:t>
              </a:r>
              <a:r>
                <a:rPr lang="en-US" sz="2400" b="1" u="sng" dirty="0" smtClean="0"/>
                <a:t> Muscles: </a:t>
              </a:r>
              <a:r>
                <a:rPr lang="en-US" sz="2400" dirty="0" smtClean="0"/>
                <a:t> Muscles that change shape of lens to adjust focus</a:t>
              </a:r>
              <a:endParaRPr lang="en-US" sz="2800" b="1" u="sng" dirty="0"/>
            </a:p>
          </p:txBody>
        </p:sp>
        <p:cxnSp>
          <p:nvCxnSpPr>
            <p:cNvPr id="10" name="Straight Arrow Connector 9"/>
            <p:cNvCxnSpPr/>
            <p:nvPr/>
          </p:nvCxnSpPr>
          <p:spPr>
            <a:xfrm flipV="1">
              <a:off x="3505200" y="5105400"/>
              <a:ext cx="1981200" cy="838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3505200"/>
            <a:ext cx="4389120" cy="1402080"/>
            <a:chOff x="1066800" y="3505200"/>
            <a:chExt cx="4389120" cy="1402080"/>
          </a:xfrm>
        </p:grpSpPr>
        <p:sp>
          <p:nvSpPr>
            <p:cNvPr id="15" name="TextBox 14"/>
            <p:cNvSpPr txBox="1"/>
            <p:nvPr/>
          </p:nvSpPr>
          <p:spPr>
            <a:xfrm>
              <a:off x="1066800" y="3505200"/>
              <a:ext cx="2895600" cy="1200329"/>
            </a:xfrm>
            <a:prstGeom prst="rect">
              <a:avLst/>
            </a:prstGeom>
            <a:noFill/>
          </p:spPr>
          <p:txBody>
            <a:bodyPr wrap="square" rtlCol="0">
              <a:spAutoFit/>
            </a:bodyPr>
            <a:lstStyle/>
            <a:p>
              <a:r>
                <a:rPr lang="en-US" sz="2400" b="1" u="sng" dirty="0" err="1" smtClean="0"/>
                <a:t>Suspensatory</a:t>
              </a:r>
              <a:r>
                <a:rPr lang="en-US" sz="2400" b="1" u="sng" dirty="0" smtClean="0"/>
                <a:t> Ligaments: </a:t>
              </a:r>
              <a:r>
                <a:rPr lang="en-US" sz="2400" dirty="0" smtClean="0"/>
                <a:t> connect </a:t>
              </a:r>
              <a:r>
                <a:rPr lang="en-US" sz="2400" dirty="0" err="1" smtClean="0"/>
                <a:t>ciliary</a:t>
              </a:r>
              <a:r>
                <a:rPr lang="en-US" sz="2400" dirty="0" smtClean="0"/>
                <a:t> muscle to lens</a:t>
              </a:r>
              <a:endParaRPr lang="en-US" sz="2800" b="1" u="sng" dirty="0"/>
            </a:p>
          </p:txBody>
        </p:sp>
        <p:cxnSp>
          <p:nvCxnSpPr>
            <p:cNvPr id="16" name="Straight Arrow Connector 15"/>
            <p:cNvCxnSpPr/>
            <p:nvPr/>
          </p:nvCxnSpPr>
          <p:spPr>
            <a:xfrm>
              <a:off x="3810000" y="4419600"/>
              <a:ext cx="1645920" cy="4876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066800" y="2514600"/>
            <a:ext cx="4343400" cy="2057400"/>
            <a:chOff x="1066800" y="2514600"/>
            <a:chExt cx="4343400" cy="2057400"/>
          </a:xfrm>
        </p:grpSpPr>
        <p:sp>
          <p:nvSpPr>
            <p:cNvPr id="21" name="TextBox 20"/>
            <p:cNvSpPr txBox="1"/>
            <p:nvPr/>
          </p:nvSpPr>
          <p:spPr>
            <a:xfrm>
              <a:off x="1066800" y="2514600"/>
              <a:ext cx="2667000" cy="461665"/>
            </a:xfrm>
            <a:prstGeom prst="rect">
              <a:avLst/>
            </a:prstGeom>
            <a:noFill/>
          </p:spPr>
          <p:txBody>
            <a:bodyPr wrap="square" rtlCol="0">
              <a:spAutoFit/>
            </a:bodyPr>
            <a:lstStyle/>
            <a:p>
              <a:r>
                <a:rPr lang="en-US" sz="2400" b="1" u="sng" dirty="0" smtClean="0"/>
                <a:t>Lens: </a:t>
              </a:r>
              <a:r>
                <a:rPr lang="en-US" sz="2400" dirty="0" smtClean="0"/>
                <a:t> refracts light</a:t>
              </a:r>
              <a:endParaRPr lang="en-US" sz="2800" b="1" u="sng" dirty="0"/>
            </a:p>
          </p:txBody>
        </p:sp>
        <p:cxnSp>
          <p:nvCxnSpPr>
            <p:cNvPr id="23" name="Straight Arrow Connector 22"/>
            <p:cNvCxnSpPr/>
            <p:nvPr/>
          </p:nvCxnSpPr>
          <p:spPr>
            <a:xfrm>
              <a:off x="3352800" y="3048000"/>
              <a:ext cx="2057400" cy="1524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to="" calcmode="lin" valueType="num">
                                      <p:cBhvr>
                                        <p:cTn id="17" dur="1" fill="hold"/>
                                        <p:tgtEl>
                                          <p:spTgt spid="2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to="" calcmode="lin" valueType="num">
                                      <p:cBhvr>
                                        <p:cTn id="22" dur="1" fill="hold"/>
                                        <p:tgtEl>
                                          <p:spTgt spid="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virtualmedicalcentre.com/uploads/VMC/DiseaseImages/2133_eye_anatomy_label_v2_700.jpg"/>
          <p:cNvPicPr>
            <a:picLocks noChangeAspect="1" noChangeArrowheads="1"/>
          </p:cNvPicPr>
          <p:nvPr/>
        </p:nvPicPr>
        <p:blipFill>
          <a:blip r:embed="rId2" cstate="print"/>
          <a:srcRect/>
          <a:stretch>
            <a:fillRect/>
          </a:stretch>
        </p:blipFill>
        <p:spPr bwMode="auto">
          <a:xfrm>
            <a:off x="1031453" y="304800"/>
            <a:ext cx="8112547" cy="609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lub.yenta4.com/club_data/692/29692/file_data/NeuroneSystem/20.jpg"/>
          <p:cNvPicPr>
            <a:picLocks noChangeAspect="1" noChangeArrowheads="1"/>
          </p:cNvPicPr>
          <p:nvPr/>
        </p:nvPicPr>
        <p:blipFill>
          <a:blip r:embed="rId2" cstate="print"/>
          <a:srcRect/>
          <a:stretch>
            <a:fillRect/>
          </a:stretch>
        </p:blipFill>
        <p:spPr bwMode="auto">
          <a:xfrm>
            <a:off x="1219200" y="0"/>
            <a:ext cx="3581400" cy="3209176"/>
          </a:xfrm>
          <a:prstGeom prst="rect">
            <a:avLst/>
          </a:prstGeom>
          <a:noFill/>
        </p:spPr>
      </p:pic>
      <p:sp>
        <p:nvSpPr>
          <p:cNvPr id="5" name="TextBox 4"/>
          <p:cNvSpPr txBox="1"/>
          <p:nvPr/>
        </p:nvSpPr>
        <p:spPr>
          <a:xfrm>
            <a:off x="5410200" y="1066800"/>
            <a:ext cx="3124200" cy="1200329"/>
          </a:xfrm>
          <a:prstGeom prst="rect">
            <a:avLst/>
          </a:prstGeom>
          <a:noFill/>
        </p:spPr>
        <p:txBody>
          <a:bodyPr wrap="square" rtlCol="0">
            <a:spAutoFit/>
          </a:bodyPr>
          <a:lstStyle/>
          <a:p>
            <a:r>
              <a:rPr lang="en-US" sz="2400" dirty="0" smtClean="0"/>
              <a:t>Accommodation= focusing by changing the shape of the lens</a:t>
            </a:r>
            <a:endParaRPr lang="en-US" sz="2400" dirty="0"/>
          </a:p>
        </p:txBody>
      </p:sp>
      <p:pic>
        <p:nvPicPr>
          <p:cNvPr id="29704" name="Picture 8" descr="http://www.bioconsulting.com/pupil&amp;iris.jpg"/>
          <p:cNvPicPr>
            <a:picLocks noChangeAspect="1" noChangeArrowheads="1"/>
          </p:cNvPicPr>
          <p:nvPr/>
        </p:nvPicPr>
        <p:blipFill>
          <a:blip r:embed="rId3" cstate="print"/>
          <a:srcRect/>
          <a:stretch>
            <a:fillRect/>
          </a:stretch>
        </p:blipFill>
        <p:spPr bwMode="auto">
          <a:xfrm>
            <a:off x="3429000" y="4495800"/>
            <a:ext cx="3276600" cy="2147343"/>
          </a:xfrm>
          <a:prstGeom prst="rect">
            <a:avLst/>
          </a:prstGeom>
          <a:noFill/>
        </p:spPr>
      </p:pic>
      <p:pic>
        <p:nvPicPr>
          <p:cNvPr id="29708" name="Picture 12" descr="http://activerain.com/image_store/uploads/8/5/1/1/8/ar124947983181158.jpg"/>
          <p:cNvPicPr>
            <a:picLocks noChangeAspect="1" noChangeArrowheads="1"/>
          </p:cNvPicPr>
          <p:nvPr/>
        </p:nvPicPr>
        <p:blipFill>
          <a:blip r:embed="rId4" cstate="print"/>
          <a:srcRect/>
          <a:stretch>
            <a:fillRect/>
          </a:stretch>
        </p:blipFill>
        <p:spPr bwMode="auto">
          <a:xfrm>
            <a:off x="6832554" y="5029199"/>
            <a:ext cx="2159045" cy="1618561"/>
          </a:xfrm>
          <a:prstGeom prst="rect">
            <a:avLst/>
          </a:prstGeom>
          <a:noFill/>
        </p:spPr>
      </p:pic>
      <p:pic>
        <p:nvPicPr>
          <p:cNvPr id="29710" name="Picture 14" descr="http://training.sessions.edu/resources/free-tutorials/adobe-photoshop-tutorials/Images/Kelly_RedEye.jpg"/>
          <p:cNvPicPr>
            <a:picLocks noChangeAspect="1" noChangeArrowheads="1"/>
          </p:cNvPicPr>
          <p:nvPr/>
        </p:nvPicPr>
        <p:blipFill>
          <a:blip r:embed="rId5" cstate="print"/>
          <a:srcRect/>
          <a:stretch>
            <a:fillRect/>
          </a:stretch>
        </p:blipFill>
        <p:spPr bwMode="auto">
          <a:xfrm>
            <a:off x="6832600" y="3352800"/>
            <a:ext cx="2159000" cy="1619250"/>
          </a:xfrm>
          <a:prstGeom prst="rect">
            <a:avLst/>
          </a:prstGeom>
          <a:noFill/>
        </p:spPr>
      </p:pic>
      <p:sp>
        <p:nvSpPr>
          <p:cNvPr id="12" name="TextBox 11"/>
          <p:cNvSpPr txBox="1"/>
          <p:nvPr/>
        </p:nvSpPr>
        <p:spPr>
          <a:xfrm>
            <a:off x="1066800" y="4343400"/>
            <a:ext cx="2286000" cy="2308324"/>
          </a:xfrm>
          <a:prstGeom prst="rect">
            <a:avLst/>
          </a:prstGeom>
          <a:noFill/>
        </p:spPr>
        <p:txBody>
          <a:bodyPr wrap="square" rtlCol="0">
            <a:spAutoFit/>
          </a:bodyPr>
          <a:lstStyle/>
          <a:p>
            <a:r>
              <a:rPr lang="en-US" sz="2400" b="1" u="sng" dirty="0" smtClean="0"/>
              <a:t>Iris:</a:t>
            </a:r>
            <a:r>
              <a:rPr lang="en-US" sz="2400" dirty="0" smtClean="0"/>
              <a:t> The colored part of the eye.  Made of smooth muscle to dilate or constrict the pupil.</a:t>
            </a:r>
            <a:endParaRPr lang="en-US" sz="2400" b="1" u="sng" dirty="0"/>
          </a:p>
        </p:txBody>
      </p:sp>
      <p:sp>
        <p:nvSpPr>
          <p:cNvPr id="13" name="TextBox 12"/>
          <p:cNvSpPr txBox="1"/>
          <p:nvPr/>
        </p:nvSpPr>
        <p:spPr>
          <a:xfrm>
            <a:off x="1752600" y="3352800"/>
            <a:ext cx="5105400" cy="830997"/>
          </a:xfrm>
          <a:prstGeom prst="rect">
            <a:avLst/>
          </a:prstGeom>
          <a:noFill/>
        </p:spPr>
        <p:txBody>
          <a:bodyPr wrap="square" rtlCol="0">
            <a:spAutoFit/>
          </a:bodyPr>
          <a:lstStyle/>
          <a:p>
            <a:r>
              <a:rPr lang="en-US" sz="2400" b="1" u="sng" dirty="0" smtClean="0"/>
              <a:t>Pupil:</a:t>
            </a:r>
            <a:r>
              <a:rPr lang="en-US" sz="2400" dirty="0" smtClean="0"/>
              <a:t> opening for light entry.  Its size adjusts according to available light.</a:t>
            </a:r>
            <a:endParaRPr 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4"/>
                                        </p:tgtEl>
                                        <p:attrNameLst>
                                          <p:attrName>style.visibility</p:attrName>
                                        </p:attrNameLst>
                                      </p:cBhvr>
                                      <p:to>
                                        <p:strVal val="visible"/>
                                      </p:to>
                                    </p:set>
                                    <p:anim to="" calcmode="lin" valueType="num">
                                      <p:cBhvr>
                                        <p:cTn id="10" dur="1" fill="hold"/>
                                        <p:tgtEl>
                                          <p:spTgt spid="2970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to="" calcmode="lin" valueType="num">
                                      <p:cBhvr>
                                        <p:cTn id="15" dur="1" fill="hold"/>
                                        <p:tgtEl>
                                          <p:spTgt spid="13"/>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9710"/>
                                        </p:tgtEl>
                                        <p:attrNameLst>
                                          <p:attrName>style.visibility</p:attrName>
                                        </p:attrNameLst>
                                      </p:cBhvr>
                                      <p:to>
                                        <p:strVal val="visible"/>
                                      </p:to>
                                    </p:set>
                                    <p:anim to="" calcmode="lin" valueType="num">
                                      <p:cBhvr>
                                        <p:cTn id="20" dur="1" fill="hold"/>
                                        <p:tgtEl>
                                          <p:spTgt spid="29710"/>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9708"/>
                                        </p:tgtEl>
                                        <p:attrNameLst>
                                          <p:attrName>style.visibility</p:attrName>
                                        </p:attrNameLst>
                                      </p:cBhvr>
                                      <p:to>
                                        <p:strVal val="visible"/>
                                      </p:to>
                                    </p:set>
                                    <p:anim to="" calcmode="lin" valueType="num">
                                      <p:cBhvr>
                                        <p:cTn id="25" dur="1" fill="hold"/>
                                        <p:tgtEl>
                                          <p:spTgt spid="297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8600"/>
            <a:ext cx="7010400" cy="584775"/>
          </a:xfrm>
          <a:prstGeom prst="rect">
            <a:avLst/>
          </a:prstGeom>
          <a:noFill/>
        </p:spPr>
        <p:txBody>
          <a:bodyPr wrap="square" rtlCol="0">
            <a:spAutoFit/>
          </a:bodyPr>
          <a:lstStyle/>
          <a:p>
            <a:r>
              <a:rPr lang="en-US" sz="3200" b="1" u="sng" dirty="0" smtClean="0"/>
              <a:t>Inner Coat:</a:t>
            </a:r>
          </a:p>
        </p:txBody>
      </p:sp>
      <p:pic>
        <p:nvPicPr>
          <p:cNvPr id="30722" name="Picture 2" descr="http://www.nlm.nih.gov/medlineplus/ency/images/ency/fullsize/9608.jpg"/>
          <p:cNvPicPr>
            <a:picLocks noChangeAspect="1" noChangeArrowheads="1"/>
          </p:cNvPicPr>
          <p:nvPr/>
        </p:nvPicPr>
        <p:blipFill>
          <a:blip r:embed="rId2" cstate="print"/>
          <a:srcRect/>
          <a:stretch>
            <a:fillRect/>
          </a:stretch>
        </p:blipFill>
        <p:spPr bwMode="auto">
          <a:xfrm>
            <a:off x="4476750" y="2895600"/>
            <a:ext cx="4667250" cy="3733800"/>
          </a:xfrm>
          <a:prstGeom prst="rect">
            <a:avLst/>
          </a:prstGeom>
          <a:noFill/>
        </p:spPr>
      </p:pic>
      <p:sp>
        <p:nvSpPr>
          <p:cNvPr id="6" name="Rectangle 5"/>
          <p:cNvSpPr/>
          <p:nvPr/>
        </p:nvSpPr>
        <p:spPr>
          <a:xfrm>
            <a:off x="4800600" y="3200400"/>
            <a:ext cx="76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81400" y="1981200"/>
            <a:ext cx="2514600" cy="1569660"/>
          </a:xfrm>
          <a:prstGeom prst="rect">
            <a:avLst/>
          </a:prstGeom>
          <a:noFill/>
        </p:spPr>
        <p:txBody>
          <a:bodyPr wrap="square" rtlCol="0">
            <a:spAutoFit/>
          </a:bodyPr>
          <a:lstStyle/>
          <a:p>
            <a:r>
              <a:rPr lang="en-US" sz="2400" b="1" u="sng" dirty="0" smtClean="0"/>
              <a:t>Macula:</a:t>
            </a:r>
            <a:r>
              <a:rPr lang="en-US" sz="2400" dirty="0" smtClean="0"/>
              <a:t> yellowish spot at the back of retina that contains the fovea</a:t>
            </a:r>
            <a:endParaRPr lang="en-US" sz="2400" b="1" u="sng" dirty="0"/>
          </a:p>
        </p:txBody>
      </p:sp>
      <p:grpSp>
        <p:nvGrpSpPr>
          <p:cNvPr id="11" name="Group 10"/>
          <p:cNvGrpSpPr/>
          <p:nvPr/>
        </p:nvGrpSpPr>
        <p:grpSpPr>
          <a:xfrm>
            <a:off x="3962400" y="304800"/>
            <a:ext cx="4953000" cy="3581400"/>
            <a:chOff x="3962400" y="304800"/>
            <a:chExt cx="4953000" cy="3581400"/>
          </a:xfrm>
        </p:grpSpPr>
        <p:sp>
          <p:nvSpPr>
            <p:cNvPr id="7" name="TextBox 6"/>
            <p:cNvSpPr txBox="1"/>
            <p:nvPr/>
          </p:nvSpPr>
          <p:spPr>
            <a:xfrm>
              <a:off x="3962400" y="304800"/>
              <a:ext cx="4953000" cy="1569660"/>
            </a:xfrm>
            <a:prstGeom prst="rect">
              <a:avLst/>
            </a:prstGeom>
            <a:noFill/>
          </p:spPr>
          <p:txBody>
            <a:bodyPr wrap="square" rtlCol="0">
              <a:spAutoFit/>
            </a:bodyPr>
            <a:lstStyle/>
            <a:p>
              <a:r>
                <a:rPr lang="en-US" sz="2400" b="1" u="sng" dirty="0" smtClean="0"/>
                <a:t>Retina:</a:t>
              </a:r>
              <a:r>
                <a:rPr lang="en-US" sz="2400" dirty="0" smtClean="0"/>
                <a:t> innermost coat at the back of the eyeball.  It contains the sensory photoreceptors, rods and cones.  It is continuous with the optic nerve.</a:t>
              </a:r>
              <a:endParaRPr lang="en-US" sz="2400" b="1" u="sng" dirty="0"/>
            </a:p>
          </p:txBody>
        </p:sp>
        <p:cxnSp>
          <p:nvCxnSpPr>
            <p:cNvPr id="9" name="Straight Arrow Connector 8"/>
            <p:cNvCxnSpPr/>
            <p:nvPr/>
          </p:nvCxnSpPr>
          <p:spPr>
            <a:xfrm rot="5400000">
              <a:off x="5943600" y="2743200"/>
              <a:ext cx="198120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43000" y="1066800"/>
            <a:ext cx="2286000" cy="2308324"/>
          </a:xfrm>
          <a:prstGeom prst="rect">
            <a:avLst/>
          </a:prstGeom>
          <a:noFill/>
        </p:spPr>
        <p:txBody>
          <a:bodyPr wrap="square" rtlCol="0">
            <a:spAutoFit/>
          </a:bodyPr>
          <a:lstStyle/>
          <a:p>
            <a:r>
              <a:rPr lang="en-US" sz="2400" b="1" u="sng" dirty="0" smtClean="0"/>
              <a:t>Fovea:</a:t>
            </a:r>
            <a:r>
              <a:rPr lang="en-US" sz="2400" dirty="0" smtClean="0"/>
              <a:t>  a small indent in the retina where cones are very thick.  Vision is sharpest here.</a:t>
            </a:r>
            <a:endParaRPr lang="en-US" sz="2400" b="1" u="sng" dirty="0"/>
          </a:p>
        </p:txBody>
      </p:sp>
      <p:grpSp>
        <p:nvGrpSpPr>
          <p:cNvPr id="18" name="Group 17"/>
          <p:cNvGrpSpPr/>
          <p:nvPr/>
        </p:nvGrpSpPr>
        <p:grpSpPr>
          <a:xfrm>
            <a:off x="1066800" y="3581400"/>
            <a:ext cx="4648200" cy="1569660"/>
            <a:chOff x="1066800" y="3581400"/>
            <a:chExt cx="4648200" cy="1569660"/>
          </a:xfrm>
        </p:grpSpPr>
        <p:sp>
          <p:nvSpPr>
            <p:cNvPr id="13" name="TextBox 12"/>
            <p:cNvSpPr txBox="1"/>
            <p:nvPr/>
          </p:nvSpPr>
          <p:spPr>
            <a:xfrm>
              <a:off x="1066800" y="3581400"/>
              <a:ext cx="4114800" cy="1569660"/>
            </a:xfrm>
            <a:prstGeom prst="rect">
              <a:avLst/>
            </a:prstGeom>
            <a:noFill/>
          </p:spPr>
          <p:txBody>
            <a:bodyPr wrap="square" rtlCol="0">
              <a:spAutoFit/>
            </a:bodyPr>
            <a:lstStyle/>
            <a:p>
              <a:r>
                <a:rPr lang="en-US" sz="2400" b="1" u="sng" dirty="0" smtClean="0"/>
                <a:t>Optic disc:</a:t>
              </a:r>
              <a:r>
                <a:rPr lang="en-US" sz="2400" dirty="0" smtClean="0"/>
                <a:t> where the optic nerve and blood vessels leave/enter the eye.  Creates a blind spot on the retina.</a:t>
              </a:r>
              <a:endParaRPr lang="en-US" sz="2400" b="1" u="sng" dirty="0"/>
            </a:p>
          </p:txBody>
        </p:sp>
        <p:cxnSp>
          <p:nvCxnSpPr>
            <p:cNvPr id="14" name="Straight Arrow Connector 13"/>
            <p:cNvCxnSpPr/>
            <p:nvPr/>
          </p:nvCxnSpPr>
          <p:spPr>
            <a:xfrm>
              <a:off x="4572000" y="4038600"/>
              <a:ext cx="1143000" cy="228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295400" y="4648200"/>
            <a:ext cx="4267200" cy="1669197"/>
            <a:chOff x="1295400" y="4648200"/>
            <a:chExt cx="4267200" cy="1669197"/>
          </a:xfrm>
        </p:grpSpPr>
        <p:sp>
          <p:nvSpPr>
            <p:cNvPr id="19" name="TextBox 18"/>
            <p:cNvSpPr txBox="1"/>
            <p:nvPr/>
          </p:nvSpPr>
          <p:spPr>
            <a:xfrm>
              <a:off x="1295400" y="5486400"/>
              <a:ext cx="4267200" cy="830997"/>
            </a:xfrm>
            <a:prstGeom prst="rect">
              <a:avLst/>
            </a:prstGeom>
            <a:noFill/>
          </p:spPr>
          <p:txBody>
            <a:bodyPr wrap="square" rtlCol="0">
              <a:spAutoFit/>
            </a:bodyPr>
            <a:lstStyle/>
            <a:p>
              <a:r>
                <a:rPr lang="en-US" sz="2400" b="1" u="sng" dirty="0" smtClean="0"/>
                <a:t>Optic nerve:</a:t>
              </a:r>
              <a:r>
                <a:rPr lang="en-US" sz="2400" dirty="0" smtClean="0"/>
                <a:t> carries sensory info to the brain.</a:t>
              </a:r>
              <a:endParaRPr lang="en-US" sz="2400" b="1" u="sng" dirty="0"/>
            </a:p>
          </p:txBody>
        </p:sp>
        <p:cxnSp>
          <p:nvCxnSpPr>
            <p:cNvPr id="20" name="Straight Arrow Connector 19"/>
            <p:cNvCxnSpPr/>
            <p:nvPr/>
          </p:nvCxnSpPr>
          <p:spPr>
            <a:xfrm rot="5400000" flipH="1" flipV="1">
              <a:off x="4457700" y="4914900"/>
              <a:ext cx="914400" cy="381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to="" calcmode="lin" valueType="num">
                                      <p:cBhvr>
                                        <p:cTn id="2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8334</TotalTime>
  <Words>735</Words>
  <Application>Microsoft Office PowerPoint</Application>
  <PresentationFormat>On-screen Show (4:3)</PresentationFormat>
  <Paragraphs>76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Gill Sans MT</vt:lpstr>
      <vt:lpstr>Verdana</vt:lpstr>
      <vt:lpstr>Wingdings 2</vt:lpstr>
      <vt:lpstr>Solstice</vt:lpstr>
      <vt:lpstr>The Sense Organs</vt:lpstr>
      <vt:lpstr>Vision:  Structure of the Eye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Vision:  The Process of Seeing</vt:lpstr>
      <vt:lpstr>PowerPoint Presentation</vt:lpstr>
      <vt:lpstr>Role of photopigments-</vt:lpstr>
      <vt:lpstr>Role of photoreceptors-</vt:lpstr>
      <vt:lpstr>Role of photopigments-</vt:lpstr>
      <vt:lpstr>Neural Pathway of vision-</vt:lpstr>
      <vt:lpstr>Neural Pathway of vision-</vt:lpstr>
    </vt:vector>
  </TitlesOfParts>
  <Company>Hillsboro School Distreict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Senses</dc:title>
  <dc:creator>profile</dc:creator>
  <cp:lastModifiedBy>Peterson, Eric</cp:lastModifiedBy>
  <cp:revision>286</cp:revision>
  <cp:lastPrinted>2015-05-04T17:40:21Z</cp:lastPrinted>
  <dcterms:created xsi:type="dcterms:W3CDTF">2010-04-21T22:53:28Z</dcterms:created>
  <dcterms:modified xsi:type="dcterms:W3CDTF">2015-05-06T21:39:30Z</dcterms:modified>
</cp:coreProperties>
</file>