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1"/>
  </p:handoutMasterIdLst>
  <p:sldIdLst>
    <p:sldId id="256" r:id="rId2"/>
    <p:sldId id="258" r:id="rId3"/>
    <p:sldId id="259" r:id="rId4"/>
    <p:sldId id="260" r:id="rId5"/>
    <p:sldId id="263" r:id="rId6"/>
    <p:sldId id="261" r:id="rId7"/>
    <p:sldId id="262" r:id="rId8"/>
    <p:sldId id="257" r:id="rId9"/>
    <p:sldId id="264"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CEF77ED-3356-4433-9D6F-4A59A95DF705}" type="datetimeFigureOut">
              <a:rPr lang="en-US" smtClean="0"/>
              <a:t>2/23/2017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0A94DBF-4A06-4A9D-A3B8-BA3D32E8A1B7}" type="slidenum">
              <a:rPr lang="en-US" smtClean="0"/>
              <a:t>‹#›</a:t>
            </a:fld>
            <a:endParaRPr lang="en-US"/>
          </a:p>
        </p:txBody>
      </p:sp>
    </p:spTree>
    <p:extLst>
      <p:ext uri="{BB962C8B-B14F-4D97-AF65-F5344CB8AC3E}">
        <p14:creationId xmlns:p14="http://schemas.microsoft.com/office/powerpoint/2010/main" val="16936901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2/23/2017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2/23/2017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0Pd3dc1GcH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url?sa=t&amp;rct=j&amp;q=&amp;esrc=s&amp;source=web&amp;cd=1&amp;cad=rja&amp;uact=8&amp;ved=0ahUKEwiyjfmD3oXSAhVnwVQKHcHICkwQFggbMAA&amp;url=https://www.graphpad.com/quickcalcs/ttest1.cfm&amp;usg=AFQjCNFeAbZrElDG3VoUvN9qUUZUDiHA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l8zetzDB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457" y="225384"/>
            <a:ext cx="8825658" cy="1239416"/>
          </a:xfrm>
        </p:spPr>
        <p:txBody>
          <a:bodyPr/>
          <a:lstStyle/>
          <a:p>
            <a:r>
              <a:rPr lang="en-US" dirty="0" smtClean="0"/>
              <a:t>6.1.6- “T-tables”</a:t>
            </a:r>
            <a:endParaRPr lang="en-US" dirty="0"/>
          </a:p>
        </p:txBody>
      </p:sp>
      <p:sp>
        <p:nvSpPr>
          <p:cNvPr id="3" name="Subtitle 2"/>
          <p:cNvSpPr>
            <a:spLocks noGrp="1"/>
          </p:cNvSpPr>
          <p:nvPr>
            <p:ph type="subTitle" idx="1"/>
          </p:nvPr>
        </p:nvSpPr>
        <p:spPr>
          <a:xfrm>
            <a:off x="421207" y="1483461"/>
            <a:ext cx="8825658" cy="1455469"/>
          </a:xfrm>
        </p:spPr>
        <p:txBody>
          <a:bodyPr>
            <a:normAutofit/>
          </a:bodyPr>
          <a:lstStyle/>
          <a:p>
            <a:r>
              <a:rPr lang="en-US" dirty="0" smtClean="0"/>
              <a:t>6.1.6- Deduce </a:t>
            </a:r>
            <a:r>
              <a:rPr lang="en-US" dirty="0"/>
              <a:t>the significance of the difference between two sets of data using calculated values for </a:t>
            </a:r>
            <a:r>
              <a:rPr lang="en-US" i="1" dirty="0"/>
              <a:t>t </a:t>
            </a:r>
            <a:r>
              <a:rPr lang="en-US" dirty="0"/>
              <a:t>and the appropriate tables. 	</a:t>
            </a:r>
          </a:p>
          <a:p>
            <a:endParaRPr lang="en-US" dirty="0"/>
          </a:p>
        </p:txBody>
      </p:sp>
      <p:pic>
        <p:nvPicPr>
          <p:cNvPr id="4" name="Picture 3"/>
          <p:cNvPicPr>
            <a:picLocks noChangeAspect="1"/>
          </p:cNvPicPr>
          <p:nvPr/>
        </p:nvPicPr>
        <p:blipFill>
          <a:blip r:embed="rId2"/>
          <a:stretch>
            <a:fillRect/>
          </a:stretch>
        </p:blipFill>
        <p:spPr>
          <a:xfrm>
            <a:off x="1195098" y="2855168"/>
            <a:ext cx="3638938" cy="3638938"/>
          </a:xfrm>
          <a:prstGeom prst="rect">
            <a:avLst/>
          </a:prstGeom>
        </p:spPr>
      </p:pic>
      <p:pic>
        <p:nvPicPr>
          <p:cNvPr id="6" name="Picture 5"/>
          <p:cNvPicPr>
            <a:picLocks noChangeAspect="1"/>
          </p:cNvPicPr>
          <p:nvPr/>
        </p:nvPicPr>
        <p:blipFill>
          <a:blip r:embed="rId3"/>
          <a:stretch>
            <a:fillRect/>
          </a:stretch>
        </p:blipFill>
        <p:spPr>
          <a:xfrm>
            <a:off x="7319897" y="2211195"/>
            <a:ext cx="2906454" cy="4421085"/>
          </a:xfrm>
          <a:prstGeom prst="rect">
            <a:avLst/>
          </a:prstGeom>
        </p:spPr>
      </p:pic>
      <p:sp>
        <p:nvSpPr>
          <p:cNvPr id="7" name="&quot;No&quot; Symbol 6"/>
          <p:cNvSpPr/>
          <p:nvPr/>
        </p:nvSpPr>
        <p:spPr>
          <a:xfrm>
            <a:off x="970384" y="2621902"/>
            <a:ext cx="4018902" cy="3993073"/>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ight Arrow 7"/>
          <p:cNvSpPr/>
          <p:nvPr/>
        </p:nvSpPr>
        <p:spPr>
          <a:xfrm>
            <a:off x="5664848" y="4049486"/>
            <a:ext cx="1249136" cy="7091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97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70" y="659220"/>
            <a:ext cx="9888279" cy="5858538"/>
          </a:xfrm>
        </p:spPr>
        <p:txBody>
          <a:bodyPr>
            <a:normAutofit/>
          </a:bodyPr>
          <a:lstStyle/>
          <a:p>
            <a:r>
              <a:rPr lang="en-AU" sz="2800" dirty="0"/>
              <a:t>The t-test can be used to measure whether there is a </a:t>
            </a:r>
            <a:r>
              <a:rPr lang="en-AU" sz="2800" b="1" u="sng" dirty="0">
                <a:solidFill>
                  <a:srgbClr val="FF0000"/>
                </a:solidFill>
              </a:rPr>
              <a:t>significant</a:t>
            </a:r>
            <a:r>
              <a:rPr lang="en-AU" sz="2800" dirty="0">
                <a:solidFill>
                  <a:srgbClr val="FF0000"/>
                </a:solidFill>
              </a:rPr>
              <a:t> difference between </a:t>
            </a:r>
            <a:r>
              <a:rPr lang="en-AU" sz="2800" dirty="0"/>
              <a:t>the means of two </a:t>
            </a:r>
            <a:r>
              <a:rPr lang="en-AU" sz="2800" dirty="0" smtClean="0"/>
              <a:t>sets of data or if the difference is merely random. </a:t>
            </a:r>
          </a:p>
          <a:p>
            <a:r>
              <a:rPr lang="en-AU" sz="2800" dirty="0" smtClean="0"/>
              <a:t>The calculated value of “t” by itself is not very important but it is used to find </a:t>
            </a:r>
            <a:r>
              <a:rPr lang="en-AU" sz="2800" i="1" dirty="0" smtClean="0"/>
              <a:t>“p”</a:t>
            </a:r>
            <a:r>
              <a:rPr lang="en-AU" sz="2800" dirty="0" smtClean="0"/>
              <a:t> which IS very important</a:t>
            </a:r>
          </a:p>
          <a:p>
            <a:r>
              <a:rPr lang="en-AU" sz="2800" i="1" dirty="0" smtClean="0"/>
              <a:t>p </a:t>
            </a:r>
            <a:r>
              <a:rPr lang="en-AU" sz="2800" dirty="0" smtClean="0"/>
              <a:t>stands for “probability”.  It is the probability that the differences in data are random or simply by chance</a:t>
            </a:r>
          </a:p>
          <a:p>
            <a:endParaRPr lang="en-AU" sz="2800" dirty="0"/>
          </a:p>
          <a:p>
            <a:endParaRPr lang="en-AU" sz="2800" dirty="0"/>
          </a:p>
        </p:txBody>
      </p:sp>
    </p:spTree>
    <p:extLst>
      <p:ext uri="{BB962C8B-B14F-4D97-AF65-F5344CB8AC3E}">
        <p14:creationId xmlns:p14="http://schemas.microsoft.com/office/powerpoint/2010/main" val="674184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340" y="574158"/>
            <a:ext cx="9220513" cy="5674241"/>
          </a:xfrm>
        </p:spPr>
        <p:txBody>
          <a:bodyPr>
            <a:normAutofit/>
          </a:bodyPr>
          <a:lstStyle/>
          <a:p>
            <a:r>
              <a:rPr lang="en-US" sz="2400" dirty="0" smtClean="0"/>
              <a:t>SO, for the difference in sets of data to be SIGNIFICANT (not simply random), we would need to have a LOW p value.</a:t>
            </a:r>
          </a:p>
          <a:p>
            <a:r>
              <a:rPr lang="en-US" sz="2400" dirty="0" smtClean="0"/>
              <a:t>How low you ask?  Scientists have generally agreed on an objective p value of &lt;.05 as the cut off value</a:t>
            </a:r>
          </a:p>
          <a:p>
            <a:r>
              <a:rPr lang="en-US" sz="2400" dirty="0" smtClean="0"/>
              <a:t>This means a less than 5% chance that the differences in data are caused by random chance</a:t>
            </a:r>
            <a:endParaRPr lang="en-US" sz="2400" dirty="0"/>
          </a:p>
        </p:txBody>
      </p:sp>
    </p:spTree>
    <p:extLst>
      <p:ext uri="{BB962C8B-B14F-4D97-AF65-F5344CB8AC3E}">
        <p14:creationId xmlns:p14="http://schemas.microsoft.com/office/powerpoint/2010/main" val="307765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4335" y="734480"/>
            <a:ext cx="8946541" cy="5070896"/>
          </a:xfrm>
        </p:spPr>
        <p:txBody>
          <a:bodyPr>
            <a:normAutofit/>
          </a:bodyPr>
          <a:lstStyle/>
          <a:p>
            <a:pPr marL="0" indent="0">
              <a:buNone/>
            </a:pPr>
            <a:r>
              <a:rPr lang="en-US" sz="2400" dirty="0" smtClean="0"/>
              <a:t>Here is a brief video explaining T-tests.  (it’s a bit dry but we’ll just look at the first 5 minutes stopping occasionally to discuss)</a:t>
            </a:r>
            <a:r>
              <a:rPr lang="en-US" sz="2400" dirty="0" smtClean="0">
                <a:hlinkClick r:id="rId2"/>
              </a:rPr>
              <a:t> </a:t>
            </a:r>
            <a:r>
              <a:rPr lang="en-US" sz="2400" dirty="0" err="1" smtClean="0">
                <a:hlinkClick r:id="rId2"/>
              </a:rPr>
              <a:t>Youtube</a:t>
            </a:r>
            <a:r>
              <a:rPr lang="en-US" sz="2400" dirty="0" smtClean="0">
                <a:hlinkClick r:id="rId2"/>
              </a:rPr>
              <a:t>- What is a T-test?</a:t>
            </a:r>
            <a:endParaRPr lang="en-US" sz="2400" dirty="0" smtClean="0"/>
          </a:p>
          <a:p>
            <a:pPr marL="0" indent="0">
              <a:buNone/>
            </a:pPr>
            <a:endParaRPr lang="en-US" sz="2400" dirty="0"/>
          </a:p>
          <a:p>
            <a:pPr marL="0" indent="0">
              <a:buNone/>
            </a:pPr>
            <a:endParaRPr lang="en-US" sz="2400" dirty="0"/>
          </a:p>
          <a:p>
            <a:pPr marL="0" indent="0">
              <a:buNone/>
            </a:pPr>
            <a:r>
              <a:rPr lang="en-US" sz="2400" dirty="0" smtClean="0"/>
              <a:t>Let’s take a minute to refer back to our NFL combine article from last class.  Take a look at the abstract again.  What do the p values mean to you now?</a:t>
            </a:r>
            <a:endParaRPr lang="en-US" sz="2400" dirty="0"/>
          </a:p>
        </p:txBody>
      </p:sp>
    </p:spTree>
    <p:extLst>
      <p:ext uri="{BB962C8B-B14F-4D97-AF65-F5344CB8AC3E}">
        <p14:creationId xmlns:p14="http://schemas.microsoft.com/office/powerpoint/2010/main" val="137234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 tests:</a:t>
            </a:r>
            <a:endParaRPr lang="en-US" dirty="0"/>
          </a:p>
        </p:txBody>
      </p:sp>
      <p:sp>
        <p:nvSpPr>
          <p:cNvPr id="3" name="Content Placeholder 2"/>
          <p:cNvSpPr>
            <a:spLocks noGrp="1"/>
          </p:cNvSpPr>
          <p:nvPr>
            <p:ph idx="1"/>
          </p:nvPr>
        </p:nvSpPr>
        <p:spPr>
          <a:xfrm>
            <a:off x="1103312" y="1417320"/>
            <a:ext cx="8946541" cy="4831079"/>
          </a:xfrm>
        </p:spPr>
        <p:txBody>
          <a:bodyPr>
            <a:normAutofit/>
          </a:bodyPr>
          <a:lstStyle/>
          <a:p>
            <a:r>
              <a:rPr lang="en-US" sz="2400" b="1" u="sng" dirty="0" smtClean="0"/>
              <a:t>Paired Test-</a:t>
            </a:r>
            <a:r>
              <a:rPr lang="en-US" sz="2400" dirty="0" smtClean="0"/>
              <a:t> Either the same people are being tested multiple times, or people who are “paired” into a group according to a particular trait (</a:t>
            </a:r>
            <a:r>
              <a:rPr lang="en-US" sz="2400" dirty="0" err="1" smtClean="0"/>
              <a:t>wgt</a:t>
            </a:r>
            <a:r>
              <a:rPr lang="en-US" sz="2400" dirty="0" smtClean="0"/>
              <a:t>., age, etc.) </a:t>
            </a:r>
          </a:p>
          <a:p>
            <a:endParaRPr lang="en-US" sz="2400" b="1" u="sng" dirty="0"/>
          </a:p>
          <a:p>
            <a:r>
              <a:rPr lang="en-US" sz="2400" b="1" u="sng" dirty="0" smtClean="0"/>
              <a:t>Unpaired Test-</a:t>
            </a:r>
            <a:r>
              <a:rPr lang="en-US" sz="2400" dirty="0" smtClean="0"/>
              <a:t> data from groups of people are compared because they are </a:t>
            </a:r>
            <a:r>
              <a:rPr lang="en-US" sz="2400" b="1" dirty="0" smtClean="0"/>
              <a:t>different.</a:t>
            </a:r>
            <a:endParaRPr lang="en-US" sz="2400" b="1" u="sng" dirty="0"/>
          </a:p>
        </p:txBody>
      </p:sp>
    </p:spTree>
    <p:extLst>
      <p:ext uri="{BB962C8B-B14F-4D97-AF65-F5344CB8AC3E}">
        <p14:creationId xmlns:p14="http://schemas.microsoft.com/office/powerpoint/2010/main" val="311767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Application – (reaction time continued)</a:t>
            </a:r>
            <a:endParaRPr lang="en-US" dirty="0"/>
          </a:p>
        </p:txBody>
      </p:sp>
      <p:sp>
        <p:nvSpPr>
          <p:cNvPr id="3" name="Content Placeholder 2"/>
          <p:cNvSpPr>
            <a:spLocks noGrp="1"/>
          </p:cNvSpPr>
          <p:nvPr>
            <p:ph idx="1"/>
          </p:nvPr>
        </p:nvSpPr>
        <p:spPr>
          <a:xfrm>
            <a:off x="646112" y="1853248"/>
            <a:ext cx="9784428" cy="4366799"/>
          </a:xfrm>
        </p:spPr>
        <p:txBody>
          <a:bodyPr>
            <a:normAutofit/>
          </a:bodyPr>
          <a:lstStyle/>
          <a:p>
            <a:r>
              <a:rPr lang="en-US" sz="2400" dirty="0" smtClean="0"/>
              <a:t>We will now use our reaction time sticks again to collect data and perform a t-test of your own</a:t>
            </a:r>
          </a:p>
          <a:p>
            <a:r>
              <a:rPr lang="en-US" sz="2400" dirty="0" smtClean="0"/>
              <a:t>We will compare reaction time after “Mindful Preparation” and during “Moderate Physical Exercise”</a:t>
            </a:r>
          </a:p>
          <a:p>
            <a:r>
              <a:rPr lang="en-US" sz="2400" dirty="0" smtClean="0"/>
              <a:t>First, in your table group of 3, decide who will be the test administrator, who will be the subject, and who will be the data recorder.</a:t>
            </a:r>
          </a:p>
          <a:p>
            <a:r>
              <a:rPr lang="en-US" sz="2400" dirty="0" smtClean="0"/>
              <a:t>Review procedure from last time</a:t>
            </a:r>
          </a:p>
          <a:p>
            <a:endParaRPr lang="en-US" sz="2400" dirty="0"/>
          </a:p>
        </p:txBody>
      </p:sp>
    </p:spTree>
    <p:extLst>
      <p:ext uri="{BB962C8B-B14F-4D97-AF65-F5344CB8AC3E}">
        <p14:creationId xmlns:p14="http://schemas.microsoft.com/office/powerpoint/2010/main" val="21380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9515"/>
          </a:xfrm>
        </p:spPr>
        <p:txBody>
          <a:bodyPr/>
          <a:lstStyle/>
          <a:p>
            <a:r>
              <a:rPr lang="en-US" dirty="0" smtClean="0"/>
              <a:t>Procedure:</a:t>
            </a:r>
            <a:endParaRPr lang="en-US" dirty="0"/>
          </a:p>
        </p:txBody>
      </p:sp>
      <p:sp>
        <p:nvSpPr>
          <p:cNvPr id="3" name="Content Placeholder 2"/>
          <p:cNvSpPr>
            <a:spLocks noGrp="1"/>
          </p:cNvSpPr>
          <p:nvPr>
            <p:ph idx="1"/>
          </p:nvPr>
        </p:nvSpPr>
        <p:spPr>
          <a:xfrm>
            <a:off x="1103312" y="1233378"/>
            <a:ext cx="8946541" cy="5699050"/>
          </a:xfrm>
        </p:spPr>
        <p:txBody>
          <a:bodyPr>
            <a:normAutofit/>
          </a:bodyPr>
          <a:lstStyle/>
          <a:p>
            <a:r>
              <a:rPr lang="en-US" sz="2400" dirty="0" smtClean="0"/>
              <a:t>1. I will lead the class in a brief mindfulness exercise prior to the first round of reaction time tests (same testing procedure as last time, 30 trials)  </a:t>
            </a:r>
          </a:p>
          <a:p>
            <a:r>
              <a:rPr lang="en-US" sz="2400" dirty="0" smtClean="0"/>
              <a:t>2. Collect and record data</a:t>
            </a:r>
          </a:p>
          <a:p>
            <a:r>
              <a:rPr lang="en-US" sz="2400" dirty="0" smtClean="0"/>
              <a:t>3. For part 2, the subject will jog in place or do jumping jacks or burpees for 2 minutes to increase heartrate.  Three reaction time trials will be taken.  The subject then does jumping jacks or jogs for ten seconds.  Three more trials are taken.  Repeat alternating exercise and reaction time trials until 30 trials have been recorded. </a:t>
            </a:r>
          </a:p>
          <a:p>
            <a:endParaRPr lang="en-US" sz="2400" dirty="0"/>
          </a:p>
          <a:p>
            <a:r>
              <a:rPr lang="en-US" sz="2400" dirty="0" smtClean="0"/>
              <a:t>POSSIBLE ERRORS?</a:t>
            </a:r>
          </a:p>
          <a:p>
            <a:endParaRPr lang="en-US" sz="2400" dirty="0"/>
          </a:p>
        </p:txBody>
      </p:sp>
    </p:spTree>
    <p:extLst>
      <p:ext uri="{BB962C8B-B14F-4D97-AF65-F5344CB8AC3E}">
        <p14:creationId xmlns:p14="http://schemas.microsoft.com/office/powerpoint/2010/main" val="261823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616" y="3426265"/>
            <a:ext cx="9404723" cy="1400530"/>
          </a:xfrm>
        </p:spPr>
        <p:txBody>
          <a:bodyPr/>
          <a:lstStyle/>
          <a:p>
            <a:r>
              <a:rPr lang="en-US" dirty="0" smtClean="0"/>
              <a:t>Calculating your t-table</a:t>
            </a:r>
            <a:endParaRPr lang="en-US" dirty="0"/>
          </a:p>
        </p:txBody>
      </p:sp>
      <p:sp>
        <p:nvSpPr>
          <p:cNvPr id="3" name="Content Placeholder 2"/>
          <p:cNvSpPr>
            <a:spLocks noGrp="1"/>
          </p:cNvSpPr>
          <p:nvPr>
            <p:ph idx="1"/>
          </p:nvPr>
        </p:nvSpPr>
        <p:spPr>
          <a:xfrm>
            <a:off x="1027708" y="4193838"/>
            <a:ext cx="8946541" cy="1605515"/>
          </a:xfrm>
        </p:spPr>
        <p:txBody>
          <a:bodyPr>
            <a:normAutofit/>
          </a:bodyPr>
          <a:lstStyle/>
          <a:p>
            <a:r>
              <a:rPr lang="en-US" sz="2400" dirty="0" smtClean="0"/>
              <a:t>Google “Online T test”</a:t>
            </a:r>
          </a:p>
          <a:p>
            <a:pPr lvl="1"/>
            <a:r>
              <a:rPr lang="en-US" sz="2400" dirty="0" smtClean="0"/>
              <a:t>Select </a:t>
            </a:r>
            <a:r>
              <a:rPr lang="en-US" sz="2400" dirty="0" err="1">
                <a:hlinkClick r:id="rId2"/>
              </a:rPr>
              <a:t>GraphPad</a:t>
            </a:r>
            <a:r>
              <a:rPr lang="en-US" sz="2400" dirty="0">
                <a:hlinkClick r:id="rId2"/>
              </a:rPr>
              <a:t> </a:t>
            </a:r>
            <a:r>
              <a:rPr lang="en-US" sz="2400" dirty="0" err="1">
                <a:hlinkClick r:id="rId2"/>
              </a:rPr>
              <a:t>QuickCalcs</a:t>
            </a:r>
            <a:r>
              <a:rPr lang="en-US" sz="2400" dirty="0">
                <a:hlinkClick r:id="rId2"/>
              </a:rPr>
              <a:t>: t test </a:t>
            </a:r>
            <a:r>
              <a:rPr lang="en-US" sz="2400" dirty="0" smtClean="0">
                <a:hlinkClick r:id="rId2"/>
              </a:rPr>
              <a:t>calculator</a:t>
            </a:r>
            <a:endParaRPr lang="en-US" sz="2400" dirty="0" smtClean="0"/>
          </a:p>
          <a:p>
            <a:pPr lvl="1"/>
            <a:endParaRPr lang="en-US" sz="2400" dirty="0" smtClean="0"/>
          </a:p>
        </p:txBody>
      </p:sp>
      <p:sp>
        <p:nvSpPr>
          <p:cNvPr id="4" name="Content Placeholder 2"/>
          <p:cNvSpPr txBox="1">
            <a:spLocks/>
          </p:cNvSpPr>
          <p:nvPr/>
        </p:nvSpPr>
        <p:spPr>
          <a:xfrm>
            <a:off x="1105627" y="5252485"/>
            <a:ext cx="8946541" cy="1605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400" dirty="0" smtClean="0"/>
              <a:t>Alternatively, follow this link to a YouTube video for how to do a t-test in Excel</a:t>
            </a:r>
          </a:p>
          <a:p>
            <a:pPr lvl="1"/>
            <a:r>
              <a:rPr lang="en-US" sz="2400" dirty="0"/>
              <a:t>https://youtu.be/voeE-W5yWZQ</a:t>
            </a:r>
            <a:endParaRPr lang="en-US" sz="2400" dirty="0" smtClean="0"/>
          </a:p>
        </p:txBody>
      </p:sp>
      <p:sp>
        <p:nvSpPr>
          <p:cNvPr id="5" name="TextBox 4"/>
          <p:cNvSpPr txBox="1"/>
          <p:nvPr/>
        </p:nvSpPr>
        <p:spPr>
          <a:xfrm>
            <a:off x="945121" y="1145343"/>
            <a:ext cx="9258218" cy="2308324"/>
          </a:xfrm>
          <a:prstGeom prst="rect">
            <a:avLst/>
          </a:prstGeom>
          <a:noFill/>
        </p:spPr>
        <p:txBody>
          <a:bodyPr wrap="square" rtlCol="0">
            <a:spAutoFit/>
          </a:bodyPr>
          <a:lstStyle/>
          <a:p>
            <a:r>
              <a:rPr lang="en-US" sz="2400" dirty="0" smtClean="0"/>
              <a:t>Compile data using Excel, Google Sheets, or other, just as you did with our last experiment.   Calculate and display the mean, SD, and V as before for these 2 new data sets.</a:t>
            </a:r>
          </a:p>
          <a:p>
            <a:endParaRPr lang="en-US" sz="2400" dirty="0" smtClean="0"/>
          </a:p>
          <a:p>
            <a:r>
              <a:rPr lang="en-US" sz="2400" dirty="0" smtClean="0"/>
              <a:t>Next use t-table calculations to find the p value for the 2 data sets (see below)</a:t>
            </a:r>
            <a:endParaRPr lang="en-US" sz="2400" dirty="0"/>
          </a:p>
        </p:txBody>
      </p:sp>
      <p:sp>
        <p:nvSpPr>
          <p:cNvPr id="6" name="TextBox 5"/>
          <p:cNvSpPr txBox="1"/>
          <p:nvPr/>
        </p:nvSpPr>
        <p:spPr>
          <a:xfrm>
            <a:off x="484632" y="292608"/>
            <a:ext cx="9718707" cy="707886"/>
          </a:xfrm>
          <a:prstGeom prst="rect">
            <a:avLst/>
          </a:prstGeom>
          <a:noFill/>
        </p:spPr>
        <p:txBody>
          <a:bodyPr wrap="square" rtlCol="0">
            <a:spAutoFit/>
          </a:bodyPr>
          <a:lstStyle/>
          <a:p>
            <a:r>
              <a:rPr lang="en-US" sz="4000" dirty="0" smtClean="0"/>
              <a:t>By 1:50 pm your group </a:t>
            </a:r>
            <a:r>
              <a:rPr lang="en-US" sz="4000" b="1" u="sng" dirty="0" smtClean="0"/>
              <a:t>MUST</a:t>
            </a:r>
            <a:r>
              <a:rPr lang="en-US" sz="4000" dirty="0" smtClean="0"/>
              <a:t>:</a:t>
            </a:r>
            <a:endParaRPr lang="en-US" sz="4000" dirty="0"/>
          </a:p>
        </p:txBody>
      </p:sp>
    </p:spTree>
    <p:extLst>
      <p:ext uri="{BB962C8B-B14F-4D97-AF65-F5344CB8AC3E}">
        <p14:creationId xmlns:p14="http://schemas.microsoft.com/office/powerpoint/2010/main" val="2360157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idx="1"/>
          </p:nvPr>
        </p:nvSpPr>
        <p:spPr>
          <a:xfrm>
            <a:off x="506153" y="1353122"/>
            <a:ext cx="11474353" cy="5318266"/>
          </a:xfrm>
        </p:spPr>
        <p:txBody>
          <a:bodyPr/>
          <a:lstStyle/>
          <a:p>
            <a:r>
              <a:rPr lang="en-US" dirty="0" smtClean="0"/>
              <a:t>Can show if 2 sets of data have a negative, or positive relationship, or no relationship at all. </a:t>
            </a:r>
          </a:p>
          <a:p>
            <a:r>
              <a:rPr lang="en-US" dirty="0" smtClean="0"/>
              <a:t>The correlation coefficient, </a:t>
            </a:r>
            <a:r>
              <a:rPr lang="en-US" i="1" dirty="0" smtClean="0"/>
              <a:t>r</a:t>
            </a:r>
            <a:r>
              <a:rPr lang="en-US" dirty="0" smtClean="0"/>
              <a:t> , tells you how well one variable can be predicted by another variable</a:t>
            </a:r>
          </a:p>
          <a:p>
            <a:r>
              <a:rPr lang="en-US" dirty="0" smtClean="0"/>
              <a:t>How close is a scatter plot to being a linear relationship?</a:t>
            </a:r>
          </a:p>
          <a:p>
            <a:r>
              <a:rPr lang="en-US" dirty="0" smtClean="0"/>
              <a:t>r is on a scale between +1 and -1</a:t>
            </a:r>
          </a:p>
          <a:p>
            <a:r>
              <a:rPr lang="en-US" dirty="0" smtClean="0"/>
              <a:t>r=+1 or r=-1 indicates a PERFECT linear relationship</a:t>
            </a:r>
          </a:p>
          <a:p>
            <a:r>
              <a:rPr lang="en-US" dirty="0" smtClean="0"/>
              <a:t>r= .5 or -.5 indicates moderate relationship,  r=0 is no relationship</a:t>
            </a:r>
          </a:p>
          <a:p>
            <a:r>
              <a:rPr lang="en-US" dirty="0" smtClean="0"/>
              <a:t>Spreadsheet software will calculate </a:t>
            </a:r>
            <a:r>
              <a:rPr lang="en-US" i="1" dirty="0" smtClean="0"/>
              <a:t>r</a:t>
            </a:r>
            <a:r>
              <a:rPr lang="en-US" dirty="0" smtClean="0"/>
              <a:t> as well as many online stats calculators</a:t>
            </a:r>
          </a:p>
          <a:p>
            <a:r>
              <a:rPr lang="en-US" dirty="0" smtClean="0"/>
              <a:t>NFL COMBINE EXAMPLE</a:t>
            </a:r>
          </a:p>
          <a:p>
            <a:endParaRPr lang="en-US" dirty="0" smtClean="0"/>
          </a:p>
          <a:p>
            <a:r>
              <a:rPr lang="en-US" dirty="0" smtClean="0"/>
              <a:t>CORRELATION DOES NOT MEAN “CAUSE”!  Video: </a:t>
            </a:r>
            <a:r>
              <a:rPr lang="en-US" dirty="0" smtClean="0">
                <a:hlinkClick r:id="rId2"/>
              </a:rPr>
              <a:t>video</a:t>
            </a:r>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4270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barn(inVertical)">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943</TotalTime>
  <Words>692</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vt:lpstr>
      <vt:lpstr>6.1.6- “T-tables”</vt:lpstr>
      <vt:lpstr>PowerPoint Presentation</vt:lpstr>
      <vt:lpstr>PowerPoint Presentation</vt:lpstr>
      <vt:lpstr>PowerPoint Presentation</vt:lpstr>
      <vt:lpstr>Types of T- tests:</vt:lpstr>
      <vt:lpstr>Practical Application – (reaction time continued)</vt:lpstr>
      <vt:lpstr>Procedure:</vt:lpstr>
      <vt:lpstr>Calculating your t-table</vt:lpstr>
      <vt:lpstr>Correlation-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6.1.6- “T-tables”</dc:title>
  <dc:creator>Eric Peterson</dc:creator>
  <cp:lastModifiedBy>Eric Peterson</cp:lastModifiedBy>
  <cp:revision>18</cp:revision>
  <cp:lastPrinted>2017-02-10T17:13:48Z</cp:lastPrinted>
  <dcterms:created xsi:type="dcterms:W3CDTF">2017-02-10T14:10:31Z</dcterms:created>
  <dcterms:modified xsi:type="dcterms:W3CDTF">2017-02-23T21:47:20Z</dcterms:modified>
</cp:coreProperties>
</file>