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7" r:id="rId21"/>
    <p:sldId id="276" r:id="rId22"/>
    <p:sldId id="277" r:id="rId23"/>
    <p:sldId id="278" r:id="rId24"/>
    <p:sldId id="282" r:id="rId25"/>
    <p:sldId id="279" r:id="rId26"/>
    <p:sldId id="280" r:id="rId27"/>
    <p:sldId id="285" r:id="rId28"/>
    <p:sldId id="283" r:id="rId29"/>
    <p:sldId id="286" r:id="rId30"/>
    <p:sldId id="281" r:id="rId31"/>
    <p:sldId id="289" r:id="rId32"/>
    <p:sldId id="290" r:id="rId33"/>
    <p:sldId id="288" r:id="rId34"/>
    <p:sldId id="291" r:id="rId35"/>
    <p:sldId id="293" r:id="rId36"/>
    <p:sldId id="292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46" autoAdjust="0"/>
    <p:restoredTop sz="94660"/>
  </p:normalViewPr>
  <p:slideViewPr>
    <p:cSldViewPr>
      <p:cViewPr varScale="1">
        <p:scale>
          <a:sx n="112" d="100"/>
          <a:sy n="112" d="100"/>
        </p:scale>
        <p:origin x="12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247BF8-16C7-4291-ADB3-C6221E1FDB8C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A986F7-FDF8-4615-827A-97F473FC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6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142F07-42DF-42C6-934E-FF4630DCD7B4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1E5F01-11D4-4782-B718-9D078796F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5F01-11D4-4782-B718-9D078796FA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2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5F01-11D4-4782-B718-9D078796FA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9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9EBE4B-F360-41C6-8D3E-E3586FA939CA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BE4B-F360-41C6-8D3E-E3586FA939CA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BE4B-F360-41C6-8D3E-E3586FA939CA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9EBE4B-F360-41C6-8D3E-E3586FA939CA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9EBE4B-F360-41C6-8D3E-E3586FA939CA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BE4B-F360-41C6-8D3E-E3586FA939CA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BE4B-F360-41C6-8D3E-E3586FA939CA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9EBE4B-F360-41C6-8D3E-E3586FA939CA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BE4B-F360-41C6-8D3E-E3586FA939CA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9EBE4B-F360-41C6-8D3E-E3586FA939CA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9EBE4B-F360-41C6-8D3E-E3586FA939CA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9EBE4B-F360-41C6-8D3E-E3586FA939CA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../Animations/systems/bpvolvvel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200400"/>
            <a:ext cx="6172200" cy="2053590"/>
          </a:xfrm>
        </p:spPr>
        <p:txBody>
          <a:bodyPr/>
          <a:lstStyle/>
          <a:p>
            <a:r>
              <a:rPr lang="en-US" dirty="0"/>
              <a:t>The Circulatory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257800"/>
            <a:ext cx="6172200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uman-blood-circulatory-syst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1598" y="228601"/>
            <a:ext cx="4872118" cy="44196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MSSN00578A000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9248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MSSN00578A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SN00578A000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62400" y="5943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2000"/>
          </a:xfrm>
        </p:spPr>
        <p:txBody>
          <a:bodyPr/>
          <a:lstStyle/>
          <a:p>
            <a:r>
              <a:rPr lang="en-US" u="sng" dirty="0"/>
              <a:t>Anatomy of the Heart</a:t>
            </a:r>
          </a:p>
        </p:txBody>
      </p:sp>
      <p:pic>
        <p:nvPicPr>
          <p:cNvPr id="1028" name="Picture 4" descr="http://science.nationalgeographic.com/staticfiles/NGS/Shared/StaticFiles/Science/Images/Content/enlarged-heart-464280-s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990600"/>
            <a:ext cx="762000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10400" y="685800"/>
            <a:ext cx="16764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:\Science\Human Bio\Human Bio- pictures\circulatory system\heart\pericar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67000"/>
            <a:ext cx="5334000" cy="396666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2438400"/>
          </a:xfrm>
        </p:spPr>
        <p:txBody>
          <a:bodyPr>
            <a:normAutofit/>
          </a:bodyPr>
          <a:lstStyle/>
          <a:p>
            <a:r>
              <a:rPr lang="en-US" b="1" u="sng" dirty="0"/>
              <a:t>Pericardium-</a:t>
            </a:r>
            <a:r>
              <a:rPr lang="en-US" dirty="0"/>
              <a:t> </a:t>
            </a:r>
            <a:r>
              <a:rPr lang="en-US" sz="2200" dirty="0"/>
              <a:t>A tough </a:t>
            </a:r>
            <a:r>
              <a:rPr lang="en-US" sz="2200" b="1" dirty="0"/>
              <a:t>double walled</a:t>
            </a:r>
            <a:r>
              <a:rPr lang="en-US" sz="2200" dirty="0"/>
              <a:t> sac that surrounds the heart.</a:t>
            </a:r>
          </a:p>
          <a:p>
            <a:pPr lvl="1"/>
            <a:r>
              <a:rPr lang="en-US" sz="2200" dirty="0"/>
              <a:t>Protects the heart from infection</a:t>
            </a:r>
          </a:p>
          <a:p>
            <a:pPr lvl="1"/>
            <a:r>
              <a:rPr lang="en-US" sz="2200" dirty="0"/>
              <a:t>Fluid between layers of pericardium allow for nearly friction free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bcbsri.com/BCBSRIWeb/images/image_popup/r7_heart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791200" cy="5791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10600" cy="2362200"/>
          </a:xfrm>
        </p:spPr>
        <p:txBody>
          <a:bodyPr/>
          <a:lstStyle/>
          <a:p>
            <a:r>
              <a:rPr lang="en-US" b="1" u="sng" dirty="0"/>
              <a:t>Coronary Vessels-</a:t>
            </a:r>
            <a:r>
              <a:rPr lang="en-US" sz="2200" dirty="0"/>
              <a:t> on the outside of the heart and bring blood to/from heart muscle</a:t>
            </a:r>
            <a:endParaRPr lang="en-US" b="1" u="sng" dirty="0"/>
          </a:p>
          <a:p>
            <a:r>
              <a:rPr lang="en-US" b="1" u="sng" dirty="0"/>
              <a:t>Myocardium- </a:t>
            </a:r>
            <a:r>
              <a:rPr lang="en-US" sz="2200" dirty="0"/>
              <a:t>the actual muscle of the heart</a:t>
            </a:r>
            <a:endParaRPr lang="en-US" sz="2200" b="1" u="sng" dirty="0"/>
          </a:p>
          <a:p>
            <a:r>
              <a:rPr lang="en-US" b="1" u="sng" dirty="0" err="1"/>
              <a:t>Endocardium</a:t>
            </a:r>
            <a:r>
              <a:rPr lang="en-US" b="1" u="sng" dirty="0"/>
              <a:t>-</a:t>
            </a:r>
            <a:r>
              <a:rPr lang="en-US" dirty="0"/>
              <a:t> </a:t>
            </a:r>
            <a:r>
              <a:rPr lang="en-US" sz="2200" dirty="0"/>
              <a:t>the inner epithelial lining of the heart chambers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686800" cy="3733800"/>
          </a:xfrm>
        </p:spPr>
        <p:txBody>
          <a:bodyPr/>
          <a:lstStyle/>
          <a:p>
            <a:r>
              <a:rPr lang="en-US" b="1" u="sng" dirty="0"/>
              <a:t>Heart Chambers</a:t>
            </a:r>
          </a:p>
          <a:p>
            <a:pPr lvl="1"/>
            <a:r>
              <a:rPr lang="en-US" sz="2200" dirty="0"/>
              <a:t>Left and right atrium (atria)- small upper chambers receiving blood to the heart.</a:t>
            </a:r>
          </a:p>
          <a:p>
            <a:pPr lvl="2"/>
            <a:r>
              <a:rPr lang="en-US" sz="1900" dirty="0"/>
              <a:t>Left= from pulmonary vein	Right= from vena cava</a:t>
            </a:r>
          </a:p>
          <a:p>
            <a:pPr lvl="1"/>
            <a:r>
              <a:rPr lang="en-US" sz="2200" dirty="0"/>
              <a:t>Left and right ventricle(s)- large muscular chambers pushing blood out of the heart.</a:t>
            </a:r>
          </a:p>
          <a:p>
            <a:pPr lvl="2"/>
            <a:r>
              <a:rPr lang="en-US" sz="1900" dirty="0"/>
              <a:t>Left= to body via the aorta	right= to lungs via pulmonary 								artery</a:t>
            </a:r>
          </a:p>
          <a:p>
            <a:pPr lvl="1"/>
            <a:endParaRPr lang="en-US" sz="2200" dirty="0"/>
          </a:p>
        </p:txBody>
      </p:sp>
      <p:pic>
        <p:nvPicPr>
          <p:cNvPr id="29698" name="Picture 2" descr="http://www.starsandseas.com/SAS_Images/SAS_Physiol_Images/SAS%20cardiopics/heart_cham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4495800" cy="389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heart-valve-surgery.com/Images/heart-valve-prolap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13473"/>
            <a:ext cx="5029200" cy="474452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534400" cy="2438400"/>
          </a:xfrm>
        </p:spPr>
        <p:txBody>
          <a:bodyPr>
            <a:normAutofit/>
          </a:bodyPr>
          <a:lstStyle/>
          <a:p>
            <a:r>
              <a:rPr lang="en-US" b="1" u="sng" dirty="0"/>
              <a:t>Heart Valves-</a:t>
            </a:r>
            <a:r>
              <a:rPr lang="en-US" dirty="0"/>
              <a:t> </a:t>
            </a:r>
            <a:r>
              <a:rPr lang="en-US" sz="2200" dirty="0"/>
              <a:t>allow blood flow in only 1 direction</a:t>
            </a:r>
            <a:endParaRPr lang="en-US" sz="2200" b="1" u="sng" dirty="0"/>
          </a:p>
          <a:p>
            <a:pPr lvl="1"/>
            <a:r>
              <a:rPr lang="en-US" sz="2200" dirty="0"/>
              <a:t>AV (</a:t>
            </a:r>
            <a:r>
              <a:rPr lang="en-US" sz="2200" dirty="0" err="1"/>
              <a:t>atrioventricular</a:t>
            </a:r>
            <a:r>
              <a:rPr lang="en-US" sz="2200" dirty="0"/>
              <a:t>) valves= between atria and ventricles</a:t>
            </a:r>
          </a:p>
          <a:p>
            <a:pPr lvl="2"/>
            <a:r>
              <a:rPr lang="en-US" sz="2000" dirty="0"/>
              <a:t>Right AV= tricuspid valve	 	left AV= mitral valve</a:t>
            </a:r>
          </a:p>
          <a:p>
            <a:pPr lvl="2"/>
            <a:r>
              <a:rPr lang="en-US" sz="2000" dirty="0"/>
              <a:t>Attached to small papillary muscles via the </a:t>
            </a:r>
            <a:r>
              <a:rPr lang="en-US" sz="2000" dirty="0" err="1"/>
              <a:t>chordae</a:t>
            </a:r>
            <a:r>
              <a:rPr lang="en-US" sz="2000" dirty="0"/>
              <a:t> </a:t>
            </a:r>
            <a:r>
              <a:rPr lang="en-US" sz="2000" dirty="0" err="1"/>
              <a:t>tendinae</a:t>
            </a:r>
            <a:r>
              <a:rPr lang="en-US" sz="2000" dirty="0"/>
              <a:t> (“heartstrings”) that help pull them CLOSED when the ventricles squeeze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pPr lvl="1"/>
            <a:r>
              <a:rPr lang="en-US" sz="2400" dirty="0" err="1"/>
              <a:t>Semilunar</a:t>
            </a:r>
            <a:r>
              <a:rPr lang="en-US" sz="2400" dirty="0"/>
              <a:t> valves= (semi-moon shape)</a:t>
            </a:r>
          </a:p>
          <a:p>
            <a:pPr lvl="2"/>
            <a:r>
              <a:rPr lang="en-US" sz="2200" dirty="0"/>
              <a:t>Left= aortic 		right= pulmonary</a:t>
            </a:r>
          </a:p>
          <a:p>
            <a:pPr lvl="2"/>
            <a:r>
              <a:rPr lang="en-US" sz="2200" dirty="0"/>
              <a:t>OPEN when ventricles squeeze to let blood out</a:t>
            </a:r>
          </a:p>
        </p:txBody>
      </p:sp>
      <p:pic>
        <p:nvPicPr>
          <p:cNvPr id="31746" name="Picture 2" descr="http://www.aurorahealthcare.org/healthgate/images/si55551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5326207" cy="34718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1748" name="Picture 4" descr="http://www.heart-valve-surgery.com/Images/heart-valve-leak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0"/>
            <a:ext cx="2857500" cy="3086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Conduction System of the Heart-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r>
              <a:rPr lang="en-US" dirty="0"/>
              <a:t>-Heart beat is </a:t>
            </a:r>
            <a:r>
              <a:rPr lang="en-US" i="1" dirty="0"/>
              <a:t>intrinsic</a:t>
            </a:r>
            <a:r>
              <a:rPr lang="en-US" dirty="0"/>
              <a:t> meaning no signal from the brain is actually needed!</a:t>
            </a:r>
          </a:p>
          <a:p>
            <a:r>
              <a:rPr lang="en-US" dirty="0"/>
              <a:t>Heart muscle cells will contract by themselves, when together they start to contract at the same time.</a:t>
            </a:r>
          </a:p>
          <a:p>
            <a:r>
              <a:rPr lang="en-US" dirty="0"/>
              <a:t>However, nerve and hormonal (</a:t>
            </a:r>
            <a:r>
              <a:rPr lang="en-US" i="1" dirty="0"/>
              <a:t>extrinsic</a:t>
            </a:r>
            <a:r>
              <a:rPr lang="en-US" dirty="0"/>
              <a:t>) signals do alter its rate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S:\Science\Human Bio\Human Bio- pictures\circulatory system\Heart_conduction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62400"/>
            <a:ext cx="393895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245352"/>
          </a:xfrm>
        </p:spPr>
        <p:txBody>
          <a:bodyPr/>
          <a:lstStyle/>
          <a:p>
            <a:r>
              <a:rPr lang="en-US" sz="2800" dirty="0"/>
              <a:t>4 main parts to the heart’s electrical system:</a:t>
            </a:r>
          </a:p>
          <a:p>
            <a:pPr marL="822960" lvl="1" indent="-457200">
              <a:buSzPct val="100000"/>
              <a:buFont typeface="+mj-lt"/>
              <a:buAutoNum type="arabicPeriod"/>
            </a:pPr>
            <a:r>
              <a:rPr lang="en-US" sz="2400" dirty="0" err="1"/>
              <a:t>Sinoatrial</a:t>
            </a:r>
            <a:r>
              <a:rPr lang="en-US" sz="2400" dirty="0"/>
              <a:t> or SA node- </a:t>
            </a:r>
          </a:p>
          <a:p>
            <a:pPr lvl="2"/>
            <a:r>
              <a:rPr lang="en-US" sz="2000" dirty="0"/>
              <a:t> Heartbeat starts here in upper </a:t>
            </a:r>
            <a:r>
              <a:rPr lang="en-US" sz="2000" dirty="0" err="1"/>
              <a:t>Rt</a:t>
            </a:r>
            <a:r>
              <a:rPr lang="en-US" sz="2000" dirty="0"/>
              <a:t> atrium (the hearts </a:t>
            </a:r>
            <a:r>
              <a:rPr lang="en-US" sz="2000" i="1" dirty="0"/>
              <a:t>pacemaker)</a:t>
            </a:r>
          </a:p>
          <a:p>
            <a:pPr lvl="2"/>
            <a:r>
              <a:rPr lang="en-US" sz="2000" dirty="0"/>
              <a:t>Causes the atria to contract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 descr="S:\Science\Human Bio\Human Bio- pictures\circulatory system\Heart_conduction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286000"/>
            <a:ext cx="6553200" cy="40567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124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SA Node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057400" y="3124201"/>
            <a:ext cx="685800" cy="230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245352"/>
          </a:xfrm>
        </p:spPr>
        <p:txBody>
          <a:bodyPr/>
          <a:lstStyle/>
          <a:p>
            <a:pPr marL="822960" lvl="1" indent="-457200">
              <a:buSzPct val="100000"/>
              <a:buFont typeface="+mj-lt"/>
              <a:buAutoNum type="arabicPeriod" startAt="2"/>
            </a:pPr>
            <a:r>
              <a:rPr lang="en-US" sz="2400" dirty="0"/>
              <a:t>AV (</a:t>
            </a:r>
            <a:r>
              <a:rPr lang="en-US" sz="2400" dirty="0" err="1"/>
              <a:t>atrioventricular</a:t>
            </a:r>
            <a:r>
              <a:rPr lang="en-US" sz="2400" dirty="0"/>
              <a:t> node)- in center of heart</a:t>
            </a:r>
          </a:p>
          <a:p>
            <a:pPr marL="1097280" lvl="2" indent="-457200">
              <a:buFont typeface="Courier New" pitchFamily="49" charset="0"/>
              <a:buChar char="o"/>
            </a:pPr>
            <a:r>
              <a:rPr lang="en-US" sz="2000" dirty="0"/>
              <a:t>After atria contract completely, this controls contraction of ventricles.</a:t>
            </a:r>
          </a:p>
          <a:p>
            <a:pPr marL="1097280" lvl="2" indent="-457200">
              <a:buFont typeface="+mj-lt"/>
              <a:buAutoNum type="arabicPeriod" startAt="2"/>
            </a:pPr>
            <a:endParaRPr lang="en-US" dirty="0"/>
          </a:p>
          <a:p>
            <a:pPr marL="822960" lvl="1" indent="-457200">
              <a:buNone/>
            </a:pPr>
            <a:r>
              <a:rPr lang="en-US" sz="2400" dirty="0"/>
              <a:t>	</a:t>
            </a:r>
            <a:endParaRPr lang="en-US" dirty="0"/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 descr="S:\Science\Human Bio\Human Bio- pictures\circulatory system\Heart_conduction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6770077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3505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AV Node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09800" y="3657600"/>
            <a:ext cx="1828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245352"/>
          </a:xfrm>
        </p:spPr>
        <p:txBody>
          <a:bodyPr/>
          <a:lstStyle/>
          <a:p>
            <a:pPr marL="822960" lvl="1" indent="-457200">
              <a:buSzPct val="100000"/>
              <a:buFont typeface="+mj-lt"/>
              <a:buAutoNum type="arabicPeriod" startAt="3"/>
            </a:pPr>
            <a:r>
              <a:rPr lang="en-US" sz="2400" dirty="0"/>
              <a:t>“Bundle of His”  and </a:t>
            </a:r>
            <a:r>
              <a:rPr lang="en-US" sz="2400" dirty="0">
                <a:solidFill>
                  <a:schemeClr val="accent1"/>
                </a:solidFill>
              </a:rPr>
              <a:t>4. </a:t>
            </a:r>
            <a:r>
              <a:rPr lang="en-US" sz="2400" dirty="0"/>
              <a:t>Purkinje fibers</a:t>
            </a:r>
          </a:p>
          <a:p>
            <a:pPr marL="1097280" lvl="2" indent="-457200">
              <a:buFont typeface="Courier New" pitchFamily="49" charset="0"/>
              <a:buChar char="o"/>
            </a:pPr>
            <a:r>
              <a:rPr lang="en-US" sz="2000" dirty="0"/>
              <a:t>Transmit the stimulus to the both ventricles so they contract simultaneously</a:t>
            </a:r>
          </a:p>
          <a:p>
            <a:pPr marL="822960" lvl="1" indent="-457200">
              <a:buNone/>
            </a:pPr>
            <a:r>
              <a:rPr lang="en-US" sz="2400" dirty="0"/>
              <a:t>	</a:t>
            </a:r>
            <a:endParaRPr lang="en-US" dirty="0"/>
          </a:p>
          <a:p>
            <a:pPr lvl="2">
              <a:buNone/>
            </a:pPr>
            <a:endParaRPr lang="en-US" dirty="0"/>
          </a:p>
        </p:txBody>
      </p:sp>
      <p:pic>
        <p:nvPicPr>
          <p:cNvPr id="2052" name="Picture 4" descr="http://img.tfd.com/vet/thumbs/gr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801219" cy="4724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76800" y="2286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Bundle of His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2438400" y="2516832"/>
            <a:ext cx="2438400" cy="10645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5715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Purkinje Fibers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4114800" y="4876800"/>
            <a:ext cx="8382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3048000" y="5638800"/>
            <a:ext cx="16764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>
            <a:noAutofit/>
          </a:bodyPr>
          <a:lstStyle/>
          <a:p>
            <a:r>
              <a:rPr lang="en-US" sz="2800" b="1" u="sng" dirty="0"/>
              <a:t>Blood and Blood Vessels-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6106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Blood</a:t>
            </a:r>
            <a:r>
              <a:rPr lang="en-US" dirty="0"/>
              <a:t>= 	55% plasma </a:t>
            </a:r>
          </a:p>
          <a:p>
            <a:pPr>
              <a:buNone/>
            </a:pPr>
            <a:r>
              <a:rPr lang="en-US" dirty="0"/>
              <a:t>				=90% H</a:t>
            </a:r>
            <a:r>
              <a:rPr lang="en-US" baseline="-25000" dirty="0"/>
              <a:t>2</a:t>
            </a:r>
            <a:r>
              <a:rPr lang="en-US" dirty="0"/>
              <a:t>O, 7% proteins, 3% dissolved 								      salts, etc.</a:t>
            </a:r>
          </a:p>
          <a:p>
            <a:pPr>
              <a:buNone/>
            </a:pPr>
            <a:r>
              <a:rPr lang="en-US" dirty="0"/>
              <a:t>			45% formed elements</a:t>
            </a:r>
          </a:p>
          <a:p>
            <a:pPr>
              <a:buNone/>
            </a:pPr>
            <a:r>
              <a:rPr lang="en-US" dirty="0"/>
              <a:t>				= </a:t>
            </a:r>
            <a:r>
              <a:rPr lang="en-US" dirty="0" err="1"/>
              <a:t>rbc’s</a:t>
            </a:r>
            <a:r>
              <a:rPr lang="en-US" dirty="0"/>
              <a:t> (~98%), </a:t>
            </a:r>
            <a:r>
              <a:rPr lang="en-US" dirty="0" err="1"/>
              <a:t>wbc’s</a:t>
            </a:r>
            <a:r>
              <a:rPr lang="en-US" dirty="0"/>
              <a:t>, and platelets</a:t>
            </a:r>
          </a:p>
          <a:p>
            <a:endParaRPr lang="en-US" dirty="0"/>
          </a:p>
        </p:txBody>
      </p:sp>
      <p:pic>
        <p:nvPicPr>
          <p:cNvPr id="1026" name="Picture 2" descr="194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54680"/>
            <a:ext cx="434340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-Up Arrow 4"/>
          <p:cNvSpPr/>
          <p:nvPr/>
        </p:nvSpPr>
        <p:spPr>
          <a:xfrm rot="5400000">
            <a:off x="2628900" y="1409700"/>
            <a:ext cx="304800" cy="228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rot="5400000">
            <a:off x="2705100" y="2705100"/>
            <a:ext cx="304800" cy="228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639762"/>
          </a:xfrm>
        </p:spPr>
        <p:txBody>
          <a:bodyPr/>
          <a:lstStyle/>
          <a:p>
            <a:r>
              <a:rPr lang="en-US" i="1" dirty="0"/>
              <a:t>Extrinsic</a:t>
            </a:r>
            <a:r>
              <a:rPr lang="en-US" dirty="0"/>
              <a:t> Control of Heartrate-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90800"/>
            <a:ext cx="4391262" cy="304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Autonomic (Involuntary Nerves) effect rate of pacemaker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u="sng" dirty="0"/>
              <a:t>Sympathetic</a:t>
            </a:r>
            <a:r>
              <a:rPr lang="en-US" dirty="0"/>
              <a:t> (“fight or flight”) nerves speed up </a:t>
            </a:r>
            <a:r>
              <a:rPr lang="en-US" dirty="0" err="1"/>
              <a:t>h.r.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u="sng" dirty="0"/>
              <a:t>Parasympathetic</a:t>
            </a:r>
            <a:r>
              <a:rPr lang="en-US" dirty="0"/>
              <a:t> (“rest &amp; repair”) slow down </a:t>
            </a:r>
            <a:r>
              <a:rPr lang="en-US" dirty="0" err="1"/>
              <a:t>h.r.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791200"/>
            <a:ext cx="7467600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Hormomes</a:t>
            </a:r>
            <a:r>
              <a:rPr lang="en-US" dirty="0"/>
              <a:t> (ex.- adrenaline) and drugs will effect the autonomic nerves and thus heartrate</a:t>
            </a:r>
          </a:p>
          <a:p>
            <a:endParaRPr lang="en-US" dirty="0"/>
          </a:p>
          <a:p>
            <a:pPr marL="0" indent="0">
              <a:buFont typeface="Wingding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8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Electrocardiogram (</a:t>
            </a:r>
            <a:r>
              <a:rPr lang="en-US" b="1" i="1" u="sng" dirty="0"/>
              <a:t>ECG</a:t>
            </a:r>
            <a:r>
              <a:rPr lang="en-US" b="1" u="sng" dirty="0"/>
              <a:t>)-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34400" cy="5483352"/>
          </a:xfrm>
        </p:spPr>
        <p:txBody>
          <a:bodyPr/>
          <a:lstStyle/>
          <a:p>
            <a:r>
              <a:rPr lang="en-US" dirty="0"/>
              <a:t>A graphic record of the heart’s electrical activity</a:t>
            </a:r>
          </a:p>
          <a:p>
            <a:r>
              <a:rPr lang="en-US" dirty="0"/>
              <a:t>electrodes on the skin sense the movement of electric signal through the heart during heartbeat</a:t>
            </a:r>
          </a:p>
          <a:p>
            <a:r>
              <a:rPr lang="en-US" dirty="0"/>
              <a:t>only need 3 electrodes but 12 are used for best quality ECG</a:t>
            </a:r>
          </a:p>
          <a:p>
            <a:endParaRPr lang="en-US" dirty="0"/>
          </a:p>
        </p:txBody>
      </p:sp>
      <p:pic>
        <p:nvPicPr>
          <p:cNvPr id="1026" name="Picture 2" descr="S:\Science\Human Bio\Human Bio- pictures\circulatory system\1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4953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Science\Human Bio\Human Bio- pictures\circulatory system\normalEC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810000" cy="377374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001000" cy="762000"/>
          </a:xfrm>
        </p:spPr>
        <p:txBody>
          <a:bodyPr/>
          <a:lstStyle/>
          <a:p>
            <a:r>
              <a:rPr lang="en-US" dirty="0"/>
              <a:t>the “waves” of an ECG are lettered P through T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4495800"/>
            <a:ext cx="8305800" cy="2743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/>
              <a:t>P wave=  squeezing of the atria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QRS complex=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relaxing of atria and squeezing of ventricles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baseline="0" dirty="0"/>
              <a:t>T wave= </a:t>
            </a:r>
            <a:r>
              <a:rPr lang="en-US" sz="2400" dirty="0"/>
              <a:t>relaxing of ventricles, heart back to rest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http://www.meddean.luc.edu/lumen/MedEd/hmps/ek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788" y="1195388"/>
            <a:ext cx="4291013" cy="319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u="sng" dirty="0"/>
              <a:t>Blood Pressure-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124200"/>
            <a:ext cx="8534400" cy="3429000"/>
          </a:xfrm>
        </p:spPr>
        <p:txBody>
          <a:bodyPr/>
          <a:lstStyle/>
          <a:p>
            <a:r>
              <a:rPr lang="en-US" dirty="0"/>
              <a:t>Blood Pressure- pressure of blood pushing on vessel walls</a:t>
            </a:r>
          </a:p>
          <a:p>
            <a:pPr lvl="1"/>
            <a:r>
              <a:rPr lang="en-US" sz="2400" dirty="0"/>
              <a:t>Systolic= pressure when heart ventricles squeeze</a:t>
            </a:r>
          </a:p>
          <a:p>
            <a:pPr>
              <a:buNone/>
            </a:pPr>
            <a:r>
              <a:rPr lang="en-US" dirty="0"/>
              <a:t>	    Diastolic= pressure when heart is at rest</a:t>
            </a:r>
          </a:p>
          <a:p>
            <a:pPr>
              <a:buNone/>
            </a:pPr>
            <a:r>
              <a:rPr lang="en-US" dirty="0"/>
              <a:t>				Avg. B.P.=120/80</a:t>
            </a:r>
          </a:p>
          <a:p>
            <a:r>
              <a:rPr lang="en-US" dirty="0"/>
              <a:t>Pressure is HIGHEST in aorta and major arteries</a:t>
            </a:r>
          </a:p>
          <a:p>
            <a:r>
              <a:rPr lang="en-US" dirty="0"/>
              <a:t>Pressure is very LOW in veins= &lt;10 mmHg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Blood press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2743200" cy="2194561"/>
          </a:xfrm>
          <a:prstGeom prst="rect">
            <a:avLst/>
          </a:prstGeom>
          <a:noFill/>
        </p:spPr>
      </p:pic>
      <p:pic>
        <p:nvPicPr>
          <p:cNvPr id="1028" name="Picture 4" descr="http://medicalimages.allrefer.com/large/effects-of-age-on-blood-pres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8600"/>
            <a:ext cx="3504406" cy="280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0495" y="990600"/>
            <a:ext cx="8555038" cy="14589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Pulse pressure = Systolic - Diastolic</a:t>
            </a:r>
          </a:p>
          <a:p>
            <a:r>
              <a:rPr lang="en-US" dirty="0">
                <a:solidFill>
                  <a:schemeClr val="tx1"/>
                </a:solidFill>
              </a:rPr>
              <a:t>Mean arterial pressure (MAP) = Diastolic +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1/3 pulse pressure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/>
              <a:t>More Blood Pressures: </a:t>
            </a:r>
            <a:br>
              <a:rPr lang="en-US"/>
            </a:br>
            <a:r>
              <a:rPr lang="en-US"/>
              <a:t>Pulse and Mean Arterial Pressures</a:t>
            </a:r>
          </a:p>
        </p:txBody>
      </p:sp>
      <p:pic>
        <p:nvPicPr>
          <p:cNvPr id="4" name="Picture 4" descr="15-05_1.jpg                                                    000038D6Sarah                          B9D5FA8B:"/>
          <p:cNvPicPr>
            <a:picLocks noChangeAspect="1" noChangeArrowheads="1"/>
          </p:cNvPicPr>
          <p:nvPr/>
        </p:nvPicPr>
        <p:blipFill>
          <a:blip r:embed="rId2" cstate="print"/>
          <a:srcRect t="4671" r="443" b="6651"/>
          <a:stretch>
            <a:fillRect/>
          </a:stretch>
        </p:blipFill>
        <p:spPr bwMode="auto">
          <a:xfrm>
            <a:off x="609599" y="2290783"/>
            <a:ext cx="6497085" cy="433861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osbcc.net/doohan/sample/images/CO%20and%20MAP/Va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295400"/>
            <a:ext cx="2121031" cy="205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/>
              <a:t>Regulation of Blood Pressure: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4770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Arteries can dilate or constrict </a:t>
            </a:r>
          </a:p>
          <a:p>
            <a:pPr>
              <a:buNone/>
            </a:pPr>
            <a:r>
              <a:rPr lang="en-US" dirty="0"/>
              <a:t>	(achieved by smooth muscles surrounding the vessel)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r>
              <a:rPr lang="en-US" dirty="0"/>
              <a:t>Heartrate </a:t>
            </a:r>
          </a:p>
          <a:p>
            <a:endParaRPr lang="en-US" dirty="0"/>
          </a:p>
          <a:p>
            <a:r>
              <a:rPr lang="en-US" dirty="0"/>
              <a:t>Total Blood Volume </a:t>
            </a:r>
          </a:p>
          <a:p>
            <a:pPr marL="0" indent="0">
              <a:buNone/>
            </a:pPr>
            <a:r>
              <a:rPr lang="en-US" dirty="0"/>
              <a:t>	-hydration</a:t>
            </a:r>
          </a:p>
          <a:p>
            <a:pPr marL="0" indent="0">
              <a:buNone/>
            </a:pPr>
            <a:r>
              <a:rPr lang="en-US" dirty="0"/>
              <a:t>	-blood loss</a:t>
            </a:r>
          </a:p>
          <a:p>
            <a:endParaRPr lang="en-US" dirty="0"/>
          </a:p>
          <a:p>
            <a:r>
              <a:rPr lang="en-US" dirty="0"/>
              <a:t>Stroke volume (amount</a:t>
            </a:r>
          </a:p>
          <a:p>
            <a:pPr lvl="1">
              <a:buNone/>
            </a:pPr>
            <a:r>
              <a:rPr lang="en-US" dirty="0"/>
              <a:t>of blood in each </a:t>
            </a:r>
          </a:p>
          <a:p>
            <a:pPr lvl="1">
              <a:buNone/>
            </a:pPr>
            <a:r>
              <a:rPr lang="en-US" dirty="0"/>
              <a:t>heartbeat)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052" name="Picture 4" descr="http://www.rci.rutgers.edu/~uzwiak/AnatPhys/Blood_Vessels_files/image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400"/>
            <a:ext cx="4368800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990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THINGS that can change and effect pressure: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4419600" cy="2209800"/>
          </a:xfrm>
          <a:ln w="22225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High </a:t>
            </a:r>
            <a:r>
              <a:rPr lang="en-US" dirty="0" err="1"/>
              <a:t>b.p</a:t>
            </a:r>
            <a:r>
              <a:rPr lang="en-US" dirty="0"/>
              <a:t>.=may be caused by narrowing &amp;/or hardening of the arteries (atherosclerosis)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8914" name="Picture 2" descr="http://hyperphysics.phy-astr.gsu.edu/Hbase/fluids/imgflu/occ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7999"/>
            <a:ext cx="5216022" cy="3276601"/>
          </a:xfrm>
          <a:prstGeom prst="rect">
            <a:avLst/>
          </a:prstGeom>
          <a:noFill/>
        </p:spPr>
      </p:pic>
      <p:pic>
        <p:nvPicPr>
          <p:cNvPr id="38916" name="Picture 4" descr="http://www.diseasencure.com/HighBloodPres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"/>
            <a:ext cx="3691513" cy="4479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54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/>
              <a:t>Factors Controlling MAP : </a:t>
            </a:r>
            <a:br>
              <a:rPr lang="en-US"/>
            </a:br>
            <a:r>
              <a:rPr lang="en-US"/>
              <a:t>The Driving Pressure for Blood Flow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2520950" y="6361113"/>
            <a:ext cx="405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200" i="0"/>
              <a:t>Figure 15-10: Factors that influence mean arterial pressure</a:t>
            </a:r>
          </a:p>
        </p:txBody>
      </p:sp>
      <p:pic>
        <p:nvPicPr>
          <p:cNvPr id="195588" name="Picture 4" descr="15-10_1.jpg                                                    000038D6Sarah                          B9D5FA8B:"/>
          <p:cNvPicPr>
            <a:picLocks noChangeAspect="1" noChangeArrowheads="1"/>
          </p:cNvPicPr>
          <p:nvPr/>
        </p:nvPicPr>
        <p:blipFill>
          <a:blip r:embed="rId2" cstate="print"/>
          <a:srcRect t="13745" b="18031"/>
          <a:stretch>
            <a:fillRect/>
          </a:stretch>
        </p:blipFill>
        <p:spPr bwMode="auto">
          <a:xfrm>
            <a:off x="203200" y="1279525"/>
            <a:ext cx="8685213" cy="44418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54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/>
              <a:t>Blood Pressure: </a:t>
            </a:r>
            <a:br>
              <a:rPr lang="en-US"/>
            </a:br>
            <a:r>
              <a:rPr lang="en-US"/>
              <a:t>Generated by Ventricular Contraction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1758950" y="6361113"/>
            <a:ext cx="557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i="0"/>
              <a:t>Figure 15-4: Elastic recoil in the arteries</a:t>
            </a:r>
          </a:p>
        </p:txBody>
      </p:sp>
      <p:pic>
        <p:nvPicPr>
          <p:cNvPr id="189444" name="Picture 4" descr="15-04_1.jpg                                                    000038D6Sarah                          B9D5FA8B:"/>
          <p:cNvPicPr>
            <a:picLocks noChangeAspect="1" noChangeArrowheads="1"/>
          </p:cNvPicPr>
          <p:nvPr/>
        </p:nvPicPr>
        <p:blipFill>
          <a:blip r:embed="rId2" cstate="print"/>
          <a:srcRect t="975" b="3281"/>
          <a:stretch>
            <a:fillRect/>
          </a:stretch>
        </p:blipFill>
        <p:spPr bwMode="auto">
          <a:xfrm>
            <a:off x="762000" y="990600"/>
            <a:ext cx="7556500" cy="54229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 (BP): Measurements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889125"/>
            <a:ext cx="8540750" cy="33543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"Blood pressure"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Systolic over diastolic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About 120/80 mmHg</a:t>
            </a:r>
          </a:p>
          <a:p>
            <a:r>
              <a:rPr lang="en-US" dirty="0">
                <a:solidFill>
                  <a:schemeClr val="tx1"/>
                </a:solidFill>
              </a:rPr>
              <a:t>Sphygmomanometer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"Estimate of pressure"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Korotkoff</a:t>
            </a:r>
            <a:r>
              <a:rPr lang="en-US" dirty="0">
                <a:solidFill>
                  <a:schemeClr val="tx1"/>
                </a:solidFill>
              </a:rPr>
              <a:t> sounds (see next slide)</a:t>
            </a:r>
          </a:p>
        </p:txBody>
      </p:sp>
      <p:sp>
        <p:nvSpPr>
          <p:cNvPr id="190468" name="AutoShape 4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298450" y="6002338"/>
            <a:ext cx="1004888" cy="519112"/>
          </a:xfrm>
          <a:prstGeom prst="actionButtonBlank">
            <a:avLst/>
          </a:prstGeom>
          <a:solidFill>
            <a:srgbClr val="336666"/>
          </a:solidFill>
          <a:ln w="9525">
            <a:solidFill>
              <a:srgbClr val="99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FFFFCC"/>
                </a:solidFill>
              </a:rPr>
              <a:t>PLAY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1379538" y="6180138"/>
            <a:ext cx="74485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800" b="1" i="0">
                <a:solidFill>
                  <a:srgbClr val="336666"/>
                </a:solidFill>
              </a:rPr>
              <a:t>Animation: Cardiovascular System: Measuring Blood Pressure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t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42160"/>
            <a:ext cx="6019800" cy="4815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077200" cy="4873752"/>
          </a:xfrm>
        </p:spPr>
        <p:txBody>
          <a:bodyPr/>
          <a:lstStyle/>
          <a:p>
            <a:r>
              <a:rPr lang="en-US" dirty="0"/>
              <a:t>-RBC’s (erythrocytes) – contain hemoglobin that carries O</a:t>
            </a:r>
            <a:r>
              <a:rPr lang="en-US" baseline="-25000" dirty="0"/>
              <a:t>2 </a:t>
            </a:r>
            <a:r>
              <a:rPr lang="en-US" dirty="0"/>
              <a:t>to cells and CO</a:t>
            </a:r>
            <a:r>
              <a:rPr lang="en-US" baseline="-25000" dirty="0"/>
              <a:t>2</a:t>
            </a:r>
            <a:r>
              <a:rPr lang="en-US" dirty="0"/>
              <a:t> away</a:t>
            </a:r>
          </a:p>
          <a:p>
            <a:r>
              <a:rPr lang="en-US" dirty="0"/>
              <a:t>-WBC’s (leukocytes) – 5 types all involved in fighting infection</a:t>
            </a:r>
          </a:p>
          <a:p>
            <a:r>
              <a:rPr lang="en-US" dirty="0"/>
              <a:t>-platelets – (</a:t>
            </a:r>
            <a:r>
              <a:rPr lang="en-US" dirty="0" err="1"/>
              <a:t>thrombocyte</a:t>
            </a:r>
            <a:r>
              <a:rPr lang="en-US" dirty="0"/>
              <a:t> cell fragments) not living, responsible for clotting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 (BP): Measurements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520950" y="6361113"/>
            <a:ext cx="405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200" i="0"/>
              <a:t>Figure 15-7: Measurement of arterial blood pressure</a:t>
            </a:r>
          </a:p>
        </p:txBody>
      </p:sp>
      <p:pic>
        <p:nvPicPr>
          <p:cNvPr id="191492" name="Picture 4" descr="15-07_1.jpg                                                    000038D6Sarah                          B9D5FA8B:"/>
          <p:cNvPicPr>
            <a:picLocks noChangeAspect="1" noChangeArrowheads="1"/>
          </p:cNvPicPr>
          <p:nvPr/>
        </p:nvPicPr>
        <p:blipFill>
          <a:blip r:embed="rId2" cstate="print"/>
          <a:srcRect t="6592" b="9695"/>
          <a:stretch>
            <a:fillRect/>
          </a:stretch>
        </p:blipFill>
        <p:spPr bwMode="auto">
          <a:xfrm>
            <a:off x="257175" y="992188"/>
            <a:ext cx="8577263" cy="5381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/>
              <a:t>Blood Pressure response to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/>
          <a:lstStyle/>
          <a:p>
            <a:r>
              <a:rPr lang="en-US" dirty="0"/>
              <a:t>Blood Pressure increases in response to exercise</a:t>
            </a:r>
          </a:p>
          <a:p>
            <a:pPr lvl="1"/>
            <a:r>
              <a:rPr lang="en-US" dirty="0"/>
              <a:t>The effect is greater in static exercise (i.e.-heavy lifting) than dynamic (movement like running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dynamic exercise the diastolic pressure DOES NOT increase </a:t>
            </a:r>
            <a:r>
              <a:rPr lang="en-US" dirty="0"/>
              <a:t>s</a:t>
            </a:r>
            <a:r>
              <a:rPr lang="en-US" dirty="0" smtClean="0"/>
              <a:t>ignificantly but systolic does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71800"/>
            <a:ext cx="7010400" cy="262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/>
              <a:t>Cardiac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4873752"/>
          </a:xfrm>
        </p:spPr>
        <p:txBody>
          <a:bodyPr/>
          <a:lstStyle/>
          <a:p>
            <a:r>
              <a:rPr lang="en-US" dirty="0"/>
              <a:t>Cardiac Output= stroke volume x heartrate</a:t>
            </a:r>
          </a:p>
          <a:p>
            <a:pPr lvl="1"/>
            <a:r>
              <a:rPr lang="en-US" dirty="0"/>
              <a:t>C.O. must increase during exercise</a:t>
            </a:r>
          </a:p>
          <a:p>
            <a:pPr lvl="1"/>
            <a:r>
              <a:rPr lang="en-US" dirty="0"/>
              <a:t>BOTH stroke volume and </a:t>
            </a:r>
            <a:r>
              <a:rPr lang="en-US" dirty="0" err="1"/>
              <a:t>h.r.</a:t>
            </a:r>
            <a:r>
              <a:rPr lang="en-US" dirty="0"/>
              <a:t> go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0800"/>
            <a:ext cx="38862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2590800"/>
            <a:ext cx="358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Conditioned athletes= have greater stroke volume both at exercise AND rest</a:t>
            </a:r>
          </a:p>
          <a:p>
            <a:endParaRPr lang="en-US" sz="2400" dirty="0"/>
          </a:p>
          <a:p>
            <a:r>
              <a:rPr lang="en-US" sz="2400" dirty="0"/>
              <a:t>Children=</a:t>
            </a:r>
          </a:p>
          <a:p>
            <a:r>
              <a:rPr lang="en-US" sz="2400" dirty="0"/>
              <a:t>Smaller stroke volume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40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09800"/>
            <a:ext cx="7620000" cy="275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Distribution of blood during exercise: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Up to 90% of blood during exercise may go to the blood and heart. (compared to 25% at rest)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Achieved by change in diameter of blood vessels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4724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Cardiac “Drift”: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During sustained exercise, more blood to skin to cool body causes stroke volume to slightly decrease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h.r.</a:t>
            </a:r>
            <a:r>
              <a:rPr lang="en-US" sz="2400" dirty="0"/>
              <a:t> slightly increases to maintain cardiac output</a:t>
            </a:r>
          </a:p>
        </p:txBody>
      </p:sp>
    </p:spTree>
    <p:extLst>
      <p:ext uri="{BB962C8B-B14F-4D97-AF65-F5344CB8AC3E}">
        <p14:creationId xmlns:p14="http://schemas.microsoft.com/office/powerpoint/2010/main" val="24913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dirty="0"/>
              <a:t>Maximal Oxygen Consumption (a.k.a. “Aerobic Capacity” or “VO</a:t>
            </a:r>
            <a:r>
              <a:rPr lang="en-US" baseline="-25000" dirty="0"/>
              <a:t>2</a:t>
            </a:r>
            <a:r>
              <a:rPr lang="en-US" dirty="0"/>
              <a:t> Max”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752"/>
          </a:xfrm>
        </p:spPr>
        <p:txBody>
          <a:bodyPr/>
          <a:lstStyle/>
          <a:p>
            <a:r>
              <a:rPr lang="en-US" dirty="0"/>
              <a:t>“VO</a:t>
            </a:r>
            <a:r>
              <a:rPr lang="en-US" baseline="-25000" dirty="0"/>
              <a:t>2</a:t>
            </a:r>
            <a:r>
              <a:rPr lang="en-US" dirty="0"/>
              <a:t>” is the rate that oxygen taken into the body and used</a:t>
            </a:r>
          </a:p>
          <a:p>
            <a:r>
              <a:rPr lang="en-US"/>
              <a:t>Calculated </a:t>
            </a:r>
            <a:r>
              <a:rPr lang="en-US" dirty="0"/>
              <a:t>by finding difference between oxygen content in arterial and venous blood and multiplying by cardiac output.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219820"/>
            <a:ext cx="6172200" cy="32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077200" cy="4873752"/>
          </a:xfrm>
        </p:spPr>
        <p:txBody>
          <a:bodyPr/>
          <a:lstStyle/>
          <a:p>
            <a:r>
              <a:rPr lang="en-US" b="1" dirty="0" smtClean="0"/>
              <a:t>Absolute</a:t>
            </a:r>
            <a:r>
              <a:rPr lang="en-US" dirty="0" smtClean="0"/>
              <a:t> VO</a:t>
            </a:r>
            <a:r>
              <a:rPr lang="en-US" baseline="-25000" dirty="0" smtClean="0"/>
              <a:t>2</a:t>
            </a:r>
            <a:r>
              <a:rPr lang="en-US" dirty="0" smtClean="0"/>
              <a:t> Max is reported in liters/minute, (L/min)</a:t>
            </a:r>
          </a:p>
          <a:p>
            <a:r>
              <a:rPr lang="en-US" dirty="0" smtClean="0"/>
              <a:t>However, </a:t>
            </a:r>
            <a:r>
              <a:rPr lang="en-US" b="1" dirty="0" smtClean="0"/>
              <a:t>relative</a:t>
            </a:r>
            <a:r>
              <a:rPr lang="en-US" dirty="0" smtClean="0"/>
              <a:t> </a:t>
            </a:r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Max normalizes to account for body mass (smaller body mass means smaller absolute </a:t>
            </a:r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Max)</a:t>
            </a:r>
          </a:p>
          <a:p>
            <a:r>
              <a:rPr lang="en-US" dirty="0" smtClean="0"/>
              <a:t>Relative </a:t>
            </a:r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Max is found by dividing by body mass, so it’s (liters/kg)/minute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00400"/>
            <a:ext cx="16383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413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Variability of Normalized VO</a:t>
            </a:r>
            <a:r>
              <a:rPr lang="en-US" baseline="-25000" dirty="0" smtClean="0"/>
              <a:t>2</a:t>
            </a:r>
            <a:r>
              <a:rPr lang="en-US" dirty="0" smtClean="0"/>
              <a:t> Max – (body mass taken into account)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969639"/>
              </p:ext>
            </p:extLst>
          </p:nvPr>
        </p:nvGraphicFramePr>
        <p:xfrm>
          <a:off x="533397" y="1021717"/>
          <a:ext cx="73152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1"/>
                <a:gridCol w="3657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Untrained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74169"/>
              </p:ext>
            </p:extLst>
          </p:nvPr>
        </p:nvGraphicFramePr>
        <p:xfrm>
          <a:off x="533397" y="2930280"/>
          <a:ext cx="73914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1"/>
                <a:gridCol w="36957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15287"/>
              </p:ext>
            </p:extLst>
          </p:nvPr>
        </p:nvGraphicFramePr>
        <p:xfrm>
          <a:off x="480701" y="4611278"/>
          <a:ext cx="75438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1"/>
                <a:gridCol w="37719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Similar to adult when normalized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815961"/>
            <a:ext cx="723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after accounting for body mass. Due to differences in body composition.   Males have lower body fat %, higher muscle 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7542" y="5498383"/>
            <a:ext cx="6506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gradual decline in maximum </a:t>
            </a:r>
            <a:r>
              <a:rPr lang="en-US" dirty="0" err="1" smtClean="0"/>
              <a:t>h.r.</a:t>
            </a:r>
            <a:r>
              <a:rPr lang="en-US" dirty="0" smtClean="0"/>
              <a:t> that can be achieved with age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" y="1745689"/>
            <a:ext cx="7238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increased stroke volume, development of more capillaries to muscle, changes in muscle physiology, changes in blood composition.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001000" cy="6245352"/>
          </a:xfrm>
        </p:spPr>
        <p:txBody>
          <a:bodyPr/>
          <a:lstStyle/>
          <a:p>
            <a:pPr>
              <a:buNone/>
            </a:pPr>
            <a:r>
              <a:rPr lang="en-US" dirty="0"/>
              <a:t>Basic tests for blood make-up:</a:t>
            </a:r>
          </a:p>
          <a:p>
            <a:r>
              <a:rPr lang="en-US" dirty="0"/>
              <a:t>	</a:t>
            </a:r>
            <a:r>
              <a:rPr lang="en-US" dirty="0" err="1"/>
              <a:t>Hematocrit</a:t>
            </a:r>
            <a:r>
              <a:rPr lang="en-US" dirty="0"/>
              <a:t>- spin down blood to see % of RBCs</a:t>
            </a:r>
          </a:p>
          <a:p>
            <a:pPr>
              <a:buNone/>
            </a:pPr>
            <a:r>
              <a:rPr lang="en-US" dirty="0"/>
              <a:t>			Low=anemia		High=</a:t>
            </a:r>
            <a:r>
              <a:rPr lang="en-US" dirty="0" err="1"/>
              <a:t>polycythemia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www.globescientific.com/images/51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1905000" cy="1905000"/>
          </a:xfrm>
          <a:prstGeom prst="rect">
            <a:avLst/>
          </a:prstGeom>
          <a:noFill/>
        </p:spPr>
      </p:pic>
      <p:pic>
        <p:nvPicPr>
          <p:cNvPr id="2052" name="Picture 4" descr="http://www.peteducation.com/images/articles/hematocri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038600"/>
            <a:ext cx="1590675" cy="2533297"/>
          </a:xfrm>
          <a:prstGeom prst="rect">
            <a:avLst/>
          </a:prstGeom>
          <a:noFill/>
        </p:spPr>
      </p:pic>
      <p:pic>
        <p:nvPicPr>
          <p:cNvPr id="2054" name="Picture 6" descr="http://www.medicine.mcgill.ca/physio/vlab/bloodlab/images/hematocri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191000"/>
            <a:ext cx="3048000" cy="2286000"/>
          </a:xfrm>
          <a:prstGeom prst="rect">
            <a:avLst/>
          </a:prstGeom>
          <a:noFill/>
        </p:spPr>
      </p:pic>
      <p:pic>
        <p:nvPicPr>
          <p:cNvPr id="2056" name="Picture 8" descr="http://www.isips.org/products/350/fingerprick_hematocr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057400"/>
            <a:ext cx="2270125" cy="1714500"/>
          </a:xfrm>
          <a:prstGeom prst="rect">
            <a:avLst/>
          </a:prstGeom>
          <a:noFill/>
        </p:spPr>
      </p:pic>
      <p:pic>
        <p:nvPicPr>
          <p:cNvPr id="2058" name="Picture 10" descr="http://biology.clc.uc.edu/Fankhauser/Labs/Anatomy_&amp;_Physiology/A&amp;P202/Blood/hematocrit_use/01_putty_to_outside_P31100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905000"/>
            <a:ext cx="3103057" cy="2133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2286000" y="2743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105400" y="2743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2000" y="5257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352800" y="5257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2286000"/>
          </a:xfrm>
        </p:spPr>
        <p:txBody>
          <a:bodyPr/>
          <a:lstStyle/>
          <a:p>
            <a:r>
              <a:rPr lang="en-US" dirty="0"/>
              <a:t>Complete blood count with differential (CBC w/ Diff.) – observation of # and type of cells in a sample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" y="1371600"/>
            <a:ext cx="4343400" cy="2641600"/>
            <a:chOff x="76200" y="1371600"/>
            <a:chExt cx="4343400" cy="2641600"/>
          </a:xfrm>
        </p:grpSpPr>
        <p:pic>
          <p:nvPicPr>
            <p:cNvPr id="1030" name="Picture 6" descr="http://www.depts.ttu.edu/porkindustryinstitute/Advanced%20Physiology/Lab_1_ANSC3405_files/image0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371600"/>
              <a:ext cx="3962400" cy="26416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6200" y="146304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67200" y="914400"/>
            <a:ext cx="4495799" cy="3880144"/>
            <a:chOff x="4419600" y="1066800"/>
            <a:chExt cx="4495799" cy="3880144"/>
          </a:xfrm>
        </p:grpSpPr>
        <p:pic>
          <p:nvPicPr>
            <p:cNvPr id="1034" name="Picture 10" descr="http://www.sweethaven02.com/MedTech/Hematology01/MD0853_05_img_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0386" y="1066800"/>
              <a:ext cx="4185013" cy="3880144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419600" y="14478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4100945"/>
            <a:ext cx="4191000" cy="2757055"/>
            <a:chOff x="457200" y="4100945"/>
            <a:chExt cx="4191000" cy="2757055"/>
          </a:xfrm>
        </p:grpSpPr>
        <p:pic>
          <p:nvPicPr>
            <p:cNvPr id="1028" name="Picture 4" descr="http://www.idexx.com/pubwebresources/images/en_us/smallanimal/diagnosticedge/june2006/0606_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4100945"/>
              <a:ext cx="3733800" cy="27570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57200" y="419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991600" cy="4873752"/>
          </a:xfrm>
        </p:spPr>
        <p:txBody>
          <a:bodyPr/>
          <a:lstStyle/>
          <a:p>
            <a:r>
              <a:rPr lang="en-US" dirty="0"/>
              <a:t>Blood Vessels Types: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6" name="Picture 2" descr="http://www.colorado.edu/intphys/Class/IPHY3430-200/image/1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694746" cy="4761271"/>
          </a:xfrm>
          <a:prstGeom prst="rect">
            <a:avLst/>
          </a:prstGeom>
          <a:noFill/>
        </p:spPr>
      </p:pic>
      <p:pic>
        <p:nvPicPr>
          <p:cNvPr id="21508" name="Picture 4" descr="http://www.biomed.metu.edu.tr/courses/term_papers/blood-vessel_yucel_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933825" cy="37338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657600" y="685800"/>
            <a:ext cx="1371600" cy="838200"/>
            <a:chOff x="3657600" y="685800"/>
            <a:chExt cx="1371600" cy="838200"/>
          </a:xfrm>
        </p:grpSpPr>
        <p:sp>
          <p:nvSpPr>
            <p:cNvPr id="6" name="TextBox 5"/>
            <p:cNvSpPr txBox="1"/>
            <p:nvPr/>
          </p:nvSpPr>
          <p:spPr>
            <a:xfrm>
              <a:off x="3657600" y="685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Aorta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657600" y="1447800"/>
            <a:ext cx="1371600" cy="838200"/>
            <a:chOff x="3657600" y="685800"/>
            <a:chExt cx="1371600" cy="838200"/>
          </a:xfrm>
        </p:grpSpPr>
        <p:sp>
          <p:nvSpPr>
            <p:cNvPr id="17" name="TextBox 16"/>
            <p:cNvSpPr txBox="1"/>
            <p:nvPr/>
          </p:nvSpPr>
          <p:spPr>
            <a:xfrm>
              <a:off x="3657600" y="685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Arteries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83280" y="2225040"/>
            <a:ext cx="1981200" cy="838200"/>
            <a:chOff x="3657600" y="685800"/>
            <a:chExt cx="1371600" cy="838200"/>
          </a:xfrm>
        </p:grpSpPr>
        <p:sp>
          <p:nvSpPr>
            <p:cNvPr id="20" name="TextBox 19"/>
            <p:cNvSpPr txBox="1"/>
            <p:nvPr/>
          </p:nvSpPr>
          <p:spPr>
            <a:xfrm>
              <a:off x="3657600" y="6858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Arterioles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368040" y="3063240"/>
            <a:ext cx="1981200" cy="838200"/>
            <a:chOff x="3657600" y="685800"/>
            <a:chExt cx="1371600" cy="838200"/>
          </a:xfrm>
        </p:grpSpPr>
        <p:sp>
          <p:nvSpPr>
            <p:cNvPr id="23" name="TextBox 22"/>
            <p:cNvSpPr txBox="1"/>
            <p:nvPr/>
          </p:nvSpPr>
          <p:spPr>
            <a:xfrm>
              <a:off x="3657600" y="685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Cap</a:t>
              </a:r>
              <a:r>
                <a:rPr lang="en-US" sz="2400" dirty="0">
                  <a:solidFill>
                    <a:srgbClr val="7030A0"/>
                  </a:solidFill>
                </a:rPr>
                <a:t>illa</a:t>
              </a:r>
              <a:r>
                <a:rPr lang="en-US" sz="2400" dirty="0">
                  <a:solidFill>
                    <a:srgbClr val="0070C0"/>
                  </a:solidFill>
                </a:rPr>
                <a:t>ries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52800" y="3870960"/>
            <a:ext cx="1981200" cy="838200"/>
            <a:chOff x="3657600" y="685800"/>
            <a:chExt cx="1371600" cy="838200"/>
          </a:xfrm>
        </p:grpSpPr>
        <p:sp>
          <p:nvSpPr>
            <p:cNvPr id="26" name="TextBox 25"/>
            <p:cNvSpPr txBox="1"/>
            <p:nvPr/>
          </p:nvSpPr>
          <p:spPr>
            <a:xfrm>
              <a:off x="3657600" y="685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</a:rPr>
                <a:t>Venules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352800" y="4724400"/>
            <a:ext cx="1981200" cy="838200"/>
            <a:chOff x="3657600" y="685800"/>
            <a:chExt cx="1371600" cy="838200"/>
          </a:xfrm>
        </p:grpSpPr>
        <p:sp>
          <p:nvSpPr>
            <p:cNvPr id="29" name="TextBox 28"/>
            <p:cNvSpPr txBox="1"/>
            <p:nvPr/>
          </p:nvSpPr>
          <p:spPr>
            <a:xfrm>
              <a:off x="3657600" y="685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Veins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352800" y="5486400"/>
            <a:ext cx="1981200" cy="838200"/>
            <a:chOff x="3657600" y="685800"/>
            <a:chExt cx="1371600" cy="838200"/>
          </a:xfrm>
        </p:grpSpPr>
        <p:sp>
          <p:nvSpPr>
            <p:cNvPr id="32" name="TextBox 31"/>
            <p:cNvSpPr txBox="1"/>
            <p:nvPr/>
          </p:nvSpPr>
          <p:spPr>
            <a:xfrm>
              <a:off x="3657600" y="685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Vena cava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Heart 33"/>
          <p:cNvSpPr/>
          <p:nvPr/>
        </p:nvSpPr>
        <p:spPr>
          <a:xfrm>
            <a:off x="3977640" y="6355080"/>
            <a:ext cx="533400" cy="38100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4023360" y="60960"/>
            <a:ext cx="533400" cy="38100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4077494" y="66214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610600" cy="4873752"/>
          </a:xfrm>
        </p:spPr>
        <p:txBody>
          <a:bodyPr/>
          <a:lstStyle/>
          <a:p>
            <a:r>
              <a:rPr lang="en-US" b="1" dirty="0"/>
              <a:t>Arteries</a:t>
            </a:r>
            <a:r>
              <a:rPr lang="en-US" dirty="0"/>
              <a:t>= AWAY from heart  - </a:t>
            </a:r>
            <a:r>
              <a:rPr lang="en-US" b="1" dirty="0"/>
              <a:t>high</a:t>
            </a:r>
            <a:r>
              <a:rPr lang="en-US" dirty="0"/>
              <a:t> pressure - “elastic”</a:t>
            </a:r>
          </a:p>
          <a:p>
            <a:r>
              <a:rPr lang="en-US" b="1" dirty="0"/>
              <a:t>Veins</a:t>
            </a:r>
            <a:r>
              <a:rPr lang="en-US" dirty="0"/>
              <a:t>= carry blood TO heart - </a:t>
            </a:r>
            <a:r>
              <a:rPr lang="en-US" b="1" dirty="0"/>
              <a:t>low</a:t>
            </a:r>
            <a:r>
              <a:rPr lang="en-US" dirty="0"/>
              <a:t> pressure - have valves 		to keep blood from reversing</a:t>
            </a:r>
          </a:p>
          <a:p>
            <a:endParaRPr lang="en-US" dirty="0"/>
          </a:p>
        </p:txBody>
      </p:sp>
      <p:pic>
        <p:nvPicPr>
          <p:cNvPr id="20482" name="Picture 2" descr="http://www.nicksnowden.net/images/artery-vein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378700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ci.sdsu.edu/class/bio590/pictures/lect5/capb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66550"/>
            <a:ext cx="3886200" cy="49914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458200" cy="4873752"/>
          </a:xfrm>
        </p:spPr>
        <p:txBody>
          <a:bodyPr/>
          <a:lstStyle/>
          <a:p>
            <a:r>
              <a:rPr lang="en-US" b="1" dirty="0"/>
              <a:t>Capillaries</a:t>
            </a:r>
            <a:r>
              <a:rPr lang="en-US" dirty="0"/>
              <a:t>= TINY vessels (wall is 1 cell thick) 	</a:t>
            </a:r>
          </a:p>
          <a:p>
            <a:pPr>
              <a:buNone/>
            </a:pPr>
            <a:r>
              <a:rPr lang="en-US" dirty="0"/>
              <a:t>		-where gases (O</a:t>
            </a:r>
            <a:r>
              <a:rPr lang="en-US" baseline="-25000" dirty="0"/>
              <a:t>2</a:t>
            </a:r>
            <a:r>
              <a:rPr lang="en-US" dirty="0"/>
              <a:t> &amp; CO</a:t>
            </a:r>
            <a:r>
              <a:rPr lang="en-US" baseline="-25000" dirty="0"/>
              <a:t>2</a:t>
            </a:r>
            <a:r>
              <a:rPr lang="en-US" dirty="0"/>
              <a:t>) and materials are 	 		  exchanged with tissues</a:t>
            </a:r>
          </a:p>
          <a:p>
            <a:pPr>
              <a:buNone/>
            </a:pPr>
            <a:r>
              <a:rPr lang="en-US" dirty="0"/>
              <a:t>		- transition between arterial and venous circulation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7467600" cy="4873752"/>
          </a:xfrm>
        </p:spPr>
        <p:txBody>
          <a:bodyPr/>
          <a:lstStyle/>
          <a:p>
            <a:r>
              <a:rPr lang="en-US" b="1" u="sng" dirty="0"/>
              <a:t>Comparison of Arteries and Veins: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76800" y="914401"/>
          <a:ext cx="4038600" cy="405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92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713">
                <a:tc>
                  <a:txBody>
                    <a:bodyPr/>
                    <a:lstStyle/>
                    <a:p>
                      <a:r>
                        <a:rPr lang="en-US" dirty="0"/>
                        <a:t>Thick walled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Thinner walls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3015">
                <a:tc>
                  <a:txBody>
                    <a:bodyPr/>
                    <a:lstStyle/>
                    <a:p>
                      <a:r>
                        <a:rPr lang="en-US" dirty="0"/>
                        <a:t>Generally Larger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Slightly smaller diameter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5556">
                <a:tc>
                  <a:txBody>
                    <a:bodyPr/>
                    <a:lstStyle/>
                    <a:p>
                      <a:r>
                        <a:rPr lang="en-US" dirty="0"/>
                        <a:t>Deep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Superficial (close</a:t>
                      </a:r>
                      <a:r>
                        <a:rPr lang="en-US" baseline="0" dirty="0"/>
                        <a:t>r to skin)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5556">
                <a:tc>
                  <a:txBody>
                    <a:bodyPr/>
                    <a:lstStyle/>
                    <a:p>
                      <a:r>
                        <a:rPr lang="en-US" dirty="0"/>
                        <a:t>Much</a:t>
                      </a:r>
                      <a:r>
                        <a:rPr lang="en-US" baseline="0" dirty="0"/>
                        <a:t> smooth 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</a:t>
                      </a:r>
                      <a:r>
                        <a:rPr lang="en-US" baseline="0" dirty="0"/>
                        <a:t> muscle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Quite elastic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elastic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No valves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3554" name="Picture 2" descr="blood_vess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49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7654</TotalTime>
  <Words>1041</Words>
  <Application>Microsoft Office PowerPoint</Application>
  <PresentationFormat>On-screen Show (4:3)</PresentationFormat>
  <Paragraphs>179</Paragraphs>
  <Slides>36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Schoolbook</vt:lpstr>
      <vt:lpstr>Courier New</vt:lpstr>
      <vt:lpstr>Wingdings</vt:lpstr>
      <vt:lpstr>Wingdings 2</vt:lpstr>
      <vt:lpstr>Oriel</vt:lpstr>
      <vt:lpstr>The Circulatory System</vt:lpstr>
      <vt:lpstr>Blood and Blood Vessels-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Anatomy of the Heart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Conduction System of the Heart- </vt:lpstr>
      <vt:lpstr>PowerPoint Presentation</vt:lpstr>
      <vt:lpstr>PowerPoint Presentation</vt:lpstr>
      <vt:lpstr>PowerPoint Presentation</vt:lpstr>
      <vt:lpstr>Extrinsic Control of Heartrate-</vt:lpstr>
      <vt:lpstr>Electrocardiogram (ECG)- </vt:lpstr>
      <vt:lpstr>PowerPoint Presentation</vt:lpstr>
      <vt:lpstr>Blood Pressure- </vt:lpstr>
      <vt:lpstr>More Blood Pressures:  Pulse and Mean Arterial Pressures</vt:lpstr>
      <vt:lpstr>Regulation of Blood Pressure:</vt:lpstr>
      <vt:lpstr>PowerPoint Presentation</vt:lpstr>
      <vt:lpstr>Factors Controlling MAP :  The Driving Pressure for Blood Flow</vt:lpstr>
      <vt:lpstr>Blood Pressure:  Generated by Ventricular Contraction</vt:lpstr>
      <vt:lpstr>Blood Pressure (BP): Measurements</vt:lpstr>
      <vt:lpstr>Blood Pressure (BP): Measurements</vt:lpstr>
      <vt:lpstr>Blood Pressure response to exercise</vt:lpstr>
      <vt:lpstr>Cardiac Output</vt:lpstr>
      <vt:lpstr>PowerPoint Presentation</vt:lpstr>
      <vt:lpstr>Maximal Oxygen Consumption (a.k.a. “Aerobic Capacity” or “VO2 Max”</vt:lpstr>
      <vt:lpstr>PowerPoint Presentation</vt:lpstr>
      <vt:lpstr>Variability of Normalized VO2 Max – (body mass taken into account)</vt:lpstr>
    </vt:vector>
  </TitlesOfParts>
  <Company>Hillsboro School Distreict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Circulatory System</dc:title>
  <dc:creator>profile</dc:creator>
  <cp:lastModifiedBy>Eric Peterson</cp:lastModifiedBy>
  <cp:revision>408</cp:revision>
  <cp:lastPrinted>2016-12-13T15:57:31Z</cp:lastPrinted>
  <dcterms:created xsi:type="dcterms:W3CDTF">2010-01-25T23:44:11Z</dcterms:created>
  <dcterms:modified xsi:type="dcterms:W3CDTF">2016-12-13T19:20:07Z</dcterms:modified>
</cp:coreProperties>
</file>