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3" r:id="rId1"/>
  </p:sldMasterIdLst>
  <p:handoutMasterIdLst>
    <p:handoutMasterId r:id="rId62"/>
  </p:handoutMasterIdLst>
  <p:sldIdLst>
    <p:sldId id="256" r:id="rId2"/>
    <p:sldId id="257" r:id="rId3"/>
    <p:sldId id="258" r:id="rId4"/>
    <p:sldId id="268" r:id="rId5"/>
    <p:sldId id="260" r:id="rId6"/>
    <p:sldId id="261" r:id="rId7"/>
    <p:sldId id="262" r:id="rId8"/>
    <p:sldId id="263" r:id="rId9"/>
    <p:sldId id="264" r:id="rId10"/>
    <p:sldId id="265" r:id="rId11"/>
    <p:sldId id="259" r:id="rId12"/>
    <p:sldId id="273" r:id="rId13"/>
    <p:sldId id="267" r:id="rId14"/>
    <p:sldId id="269" r:id="rId15"/>
    <p:sldId id="270" r:id="rId16"/>
    <p:sldId id="271" r:id="rId17"/>
    <p:sldId id="293" r:id="rId18"/>
    <p:sldId id="331" r:id="rId19"/>
    <p:sldId id="332" r:id="rId20"/>
    <p:sldId id="333" r:id="rId21"/>
    <p:sldId id="277" r:id="rId22"/>
    <p:sldId id="278" r:id="rId23"/>
    <p:sldId id="279" r:id="rId24"/>
    <p:sldId id="280" r:id="rId25"/>
    <p:sldId id="282" r:id="rId26"/>
    <p:sldId id="284" r:id="rId27"/>
    <p:sldId id="286" r:id="rId28"/>
    <p:sldId id="285" r:id="rId29"/>
    <p:sldId id="272" r:id="rId30"/>
    <p:sldId id="288" r:id="rId31"/>
    <p:sldId id="289" r:id="rId32"/>
    <p:sldId id="290" r:id="rId33"/>
    <p:sldId id="292" r:id="rId34"/>
    <p:sldId id="274" r:id="rId35"/>
    <p:sldId id="334" r:id="rId36"/>
    <p:sldId id="294" r:id="rId37"/>
    <p:sldId id="335" r:id="rId38"/>
    <p:sldId id="297" r:id="rId39"/>
    <p:sldId id="295" r:id="rId40"/>
    <p:sldId id="281" r:id="rId41"/>
    <p:sldId id="283" r:id="rId42"/>
    <p:sldId id="298" r:id="rId43"/>
    <p:sldId id="300" r:id="rId44"/>
    <p:sldId id="299" r:id="rId45"/>
    <p:sldId id="306" r:id="rId46"/>
    <p:sldId id="301" r:id="rId47"/>
    <p:sldId id="302" r:id="rId48"/>
    <p:sldId id="304" r:id="rId49"/>
    <p:sldId id="307" r:id="rId50"/>
    <p:sldId id="316" r:id="rId51"/>
    <p:sldId id="312" r:id="rId52"/>
    <p:sldId id="313" r:id="rId53"/>
    <p:sldId id="314" r:id="rId54"/>
    <p:sldId id="315" r:id="rId55"/>
    <p:sldId id="324" r:id="rId56"/>
    <p:sldId id="325" r:id="rId57"/>
    <p:sldId id="328" r:id="rId58"/>
    <p:sldId id="329" r:id="rId59"/>
    <p:sldId id="330" r:id="rId60"/>
    <p:sldId id="327" r:id="rId6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628" autoAdjust="0"/>
  </p:normalViewPr>
  <p:slideViewPr>
    <p:cSldViewPr snapToGrid="0" snapToObjects="1">
      <p:cViewPr>
        <p:scale>
          <a:sx n="94" d="100"/>
          <a:sy n="94" d="100"/>
        </p:scale>
        <p:origin x="-1284"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B33D5E5-76DA-46C8-B27F-9E7CBB7A5C73}" type="datetimeFigureOut">
              <a:rPr lang="en-US" smtClean="0"/>
              <a:t>5/3/2017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3F1F6EC-09CF-4B7B-87AE-F15FFF86B6EC}" type="slidenum">
              <a:rPr lang="en-US" smtClean="0"/>
              <a:t>‹#›</a:t>
            </a:fld>
            <a:endParaRPr lang="en-US"/>
          </a:p>
        </p:txBody>
      </p:sp>
    </p:spTree>
    <p:extLst>
      <p:ext uri="{BB962C8B-B14F-4D97-AF65-F5344CB8AC3E}">
        <p14:creationId xmlns:p14="http://schemas.microsoft.com/office/powerpoint/2010/main" val="28102881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7D38352-022D-2044-BF03-4462E7828490}" type="datetimeFigureOut">
              <a:rPr lang="en-US" smtClean="0"/>
              <a:t>5/3/2017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16AB38-FA35-EF4F-9D97-7B9B14B50A56}" type="slidenum">
              <a:rPr lang="en-US" smtClean="0"/>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D38352-022D-2044-BF03-4462E7828490}" type="datetimeFigureOut">
              <a:rPr lang="en-US" smtClean="0"/>
              <a:t>5/3/2017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16AB38-FA35-EF4F-9D97-7B9B14B50A5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D38352-022D-2044-BF03-4462E7828490}" type="datetimeFigureOut">
              <a:rPr lang="en-US" smtClean="0"/>
              <a:t>5/3/2017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16AB38-FA35-EF4F-9D97-7B9B14B50A5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7D38352-022D-2044-BF03-4462E7828490}" type="datetimeFigureOut">
              <a:rPr lang="en-US" smtClean="0"/>
              <a:t>5/3/2017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16AB38-FA35-EF4F-9D97-7B9B14B50A56}"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731520"/>
            <a:ext cx="64008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D38352-022D-2044-BF03-4462E7828490}" type="datetimeFigureOut">
              <a:rPr lang="en-US" smtClean="0"/>
              <a:t>5/3/2017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16AB38-FA35-EF4F-9D97-7B9B14B50A5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7D38352-022D-2044-BF03-4462E7828490}" type="datetimeFigureOut">
              <a:rPr lang="en-US" smtClean="0"/>
              <a:t>5/3/2017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16AB38-FA35-EF4F-9D97-7B9B14B50A56}"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142999" y="731519"/>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731520"/>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7D38352-022D-2044-BF03-4462E7828490}" type="datetimeFigureOut">
              <a:rPr lang="en-US" smtClean="0"/>
              <a:t>5/3/2017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16AB38-FA35-EF4F-9D97-7B9B14B50A56}"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7D38352-022D-2044-BF03-4462E7828490}" type="datetimeFigureOut">
              <a:rPr lang="en-US" smtClean="0"/>
              <a:t>5/3/2017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16AB38-FA35-EF4F-9D97-7B9B14B50A5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D38352-022D-2044-BF03-4462E7828490}" type="datetimeFigureOut">
              <a:rPr lang="en-US" smtClean="0"/>
              <a:t>5/3/2017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16AB38-FA35-EF4F-9D97-7B9B14B50A5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D38352-022D-2044-BF03-4462E7828490}" type="datetimeFigureOut">
              <a:rPr lang="en-US" smtClean="0"/>
              <a:t>5/3/2017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16AB38-FA35-EF4F-9D97-7B9B14B50A5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D38352-022D-2044-BF03-4462E7828490}" type="datetimeFigureOut">
              <a:rPr lang="en-US" smtClean="0"/>
              <a:t>5/3/2017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16AB38-FA35-EF4F-9D97-7B9B14B50A56}" type="slidenum">
              <a:rPr lang="en-US" smtClean="0"/>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E7D38352-022D-2044-BF03-4462E7828490}" type="datetimeFigureOut">
              <a:rPr lang="en-US" smtClean="0"/>
              <a:t>5/3/2017</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DD16AB38-FA35-EF4F-9D97-7B9B14B50A5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youtube.com/watch?v=d8DSzLpEru0"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youtube.com/watch?v=4IGjH9kQHwE"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youtube.com/watch?v=SE4IpVF1soo" TargetMode="External"/><Relationship Id="rId2" Type="http://schemas.openxmlformats.org/officeDocument/2006/relationships/hyperlink" Target="https://www.youtube.com/watch?v=1akg5srwmTQ"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www.youtube.com/watch?v=vD06AfbmFlY"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www.youtube.com/watch?v=1x9W70LJKVw"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8465" y="1073206"/>
            <a:ext cx="7175351" cy="1793167"/>
          </a:xfrm>
        </p:spPr>
        <p:txBody>
          <a:bodyPr/>
          <a:lstStyle/>
          <a:p>
            <a:pPr marL="182880" indent="0" algn="ctr">
              <a:buNone/>
            </a:pPr>
            <a:r>
              <a:rPr lang="en-US" dirty="0">
                <a:effectLst/>
              </a:rPr>
              <a:t>Psychology of sport </a:t>
            </a:r>
            <a:r>
              <a:rPr lang="en-US" dirty="0"/>
              <a:t/>
            </a:r>
            <a:br>
              <a:rPr lang="en-US" dirty="0"/>
            </a:br>
            <a:r>
              <a:rPr lang="en-US" sz="3600" dirty="0">
                <a:effectLst/>
              </a:rPr>
              <a:t>Option B</a:t>
            </a:r>
            <a:endParaRPr lang="en-US" sz="3600" dirty="0"/>
          </a:p>
        </p:txBody>
      </p:sp>
      <p:sp>
        <p:nvSpPr>
          <p:cNvPr id="4" name="TextBox 3"/>
          <p:cNvSpPr txBox="1"/>
          <p:nvPr/>
        </p:nvSpPr>
        <p:spPr>
          <a:xfrm>
            <a:off x="1154424" y="3791024"/>
            <a:ext cx="7292112" cy="1384995"/>
          </a:xfrm>
          <a:prstGeom prst="rect">
            <a:avLst/>
          </a:prstGeom>
          <a:noFill/>
        </p:spPr>
        <p:txBody>
          <a:bodyPr wrap="square" rtlCol="0">
            <a:spAutoFit/>
          </a:bodyPr>
          <a:lstStyle/>
          <a:p>
            <a:r>
              <a:rPr lang="en-US" sz="2800" dirty="0">
                <a:hlinkClick r:id="rId2"/>
              </a:rPr>
              <a:t>https://www.youtube.com/watch?v=d8DSzLpEru0</a:t>
            </a:r>
            <a:endParaRPr lang="en-US" sz="2800" dirty="0"/>
          </a:p>
          <a:p>
            <a:endParaRPr lang="en-US" sz="2800" dirty="0"/>
          </a:p>
        </p:txBody>
      </p:sp>
    </p:spTree>
    <p:extLst>
      <p:ext uri="{BB962C8B-B14F-4D97-AF65-F5344CB8AC3E}">
        <p14:creationId xmlns:p14="http://schemas.microsoft.com/office/powerpoint/2010/main" val="2903995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143000" y="731520"/>
            <a:ext cx="7162800" cy="1019663"/>
          </a:xfrm>
        </p:spPr>
        <p:txBody>
          <a:bodyPr>
            <a:normAutofit lnSpcReduction="10000"/>
          </a:bodyPr>
          <a:lstStyle/>
          <a:p>
            <a:pPr marL="45720" indent="0">
              <a:buNone/>
            </a:pPr>
            <a:r>
              <a:rPr lang="en-US" sz="3200" dirty="0"/>
              <a:t>B.1.2 Discuss social learning theory and personality. </a:t>
            </a:r>
          </a:p>
          <a:p>
            <a:pPr marL="45720" indent="0">
              <a:buNone/>
            </a:pPr>
            <a:endParaRPr lang="en-US" sz="3200" dirty="0"/>
          </a:p>
        </p:txBody>
      </p:sp>
      <p:sp>
        <p:nvSpPr>
          <p:cNvPr id="2" name="TextBox 1"/>
          <p:cNvSpPr txBox="1"/>
          <p:nvPr/>
        </p:nvSpPr>
        <p:spPr>
          <a:xfrm>
            <a:off x="904299" y="2443959"/>
            <a:ext cx="7542237" cy="1384995"/>
          </a:xfrm>
          <a:prstGeom prst="rect">
            <a:avLst/>
          </a:prstGeom>
          <a:noFill/>
        </p:spPr>
        <p:txBody>
          <a:bodyPr wrap="square" rtlCol="0">
            <a:spAutoFit/>
          </a:bodyPr>
          <a:lstStyle/>
          <a:p>
            <a:r>
              <a:rPr lang="en-US" sz="2800" dirty="0">
                <a:solidFill>
                  <a:srgbClr val="FF0000"/>
                </a:solidFill>
              </a:rPr>
              <a:t>Personal goals </a:t>
            </a:r>
            <a:endParaRPr lang="en-US" sz="2800" dirty="0">
              <a:solidFill>
                <a:srgbClr val="660066"/>
              </a:solidFill>
            </a:endParaRPr>
          </a:p>
          <a:p>
            <a:r>
              <a:rPr lang="en-US" sz="2800" dirty="0">
                <a:solidFill>
                  <a:srgbClr val="660066"/>
                </a:solidFill>
              </a:rPr>
              <a:t>A key concept to influencing change is identification and realization of ones goals.</a:t>
            </a:r>
            <a:endParaRPr lang="en-US" sz="2800" dirty="0">
              <a:solidFill>
                <a:srgbClr val="FF0000"/>
              </a:solidFill>
            </a:endParaRPr>
          </a:p>
        </p:txBody>
      </p:sp>
    </p:spTree>
    <p:extLst>
      <p:ext uri="{BB962C8B-B14F-4D97-AF65-F5344CB8AC3E}">
        <p14:creationId xmlns:p14="http://schemas.microsoft.com/office/powerpoint/2010/main" val="33447125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143000" y="731520"/>
            <a:ext cx="7162800" cy="1077395"/>
          </a:xfrm>
        </p:spPr>
        <p:txBody>
          <a:bodyPr>
            <a:normAutofit/>
          </a:bodyPr>
          <a:lstStyle/>
          <a:p>
            <a:pPr marL="45720" indent="0">
              <a:buNone/>
            </a:pPr>
            <a:r>
              <a:rPr lang="en-US" sz="3200" dirty="0"/>
              <a:t>B.1.3 Discuss the </a:t>
            </a:r>
            <a:r>
              <a:rPr lang="en-US" sz="3200" dirty="0" err="1"/>
              <a:t>interactionist</a:t>
            </a:r>
            <a:r>
              <a:rPr lang="en-US" sz="3200" dirty="0"/>
              <a:t> approach to personality. </a:t>
            </a:r>
          </a:p>
        </p:txBody>
      </p:sp>
      <p:sp>
        <p:nvSpPr>
          <p:cNvPr id="5" name="TextBox 4"/>
          <p:cNvSpPr txBox="1"/>
          <p:nvPr/>
        </p:nvSpPr>
        <p:spPr>
          <a:xfrm>
            <a:off x="5945284" y="6388933"/>
            <a:ext cx="3010334" cy="246221"/>
          </a:xfrm>
          <a:prstGeom prst="rect">
            <a:avLst/>
          </a:prstGeom>
          <a:noFill/>
        </p:spPr>
        <p:txBody>
          <a:bodyPr wrap="none" rtlCol="0">
            <a:spAutoFit/>
          </a:bodyPr>
          <a:lstStyle/>
          <a:p>
            <a:r>
              <a:rPr lang="en-US" sz="1000" dirty="0"/>
              <a:t>http://</a:t>
            </a:r>
            <a:r>
              <a:rPr lang="en-US" sz="1000" dirty="0" err="1"/>
              <a:t>www.pearsonschoolsandfecolleges.co.uk</a:t>
            </a:r>
            <a:r>
              <a:rPr lang="en-US" sz="1000" dirty="0"/>
              <a:t>/</a:t>
            </a:r>
          </a:p>
        </p:txBody>
      </p:sp>
      <p:sp>
        <p:nvSpPr>
          <p:cNvPr id="6" name="Rectangle 5"/>
          <p:cNvSpPr/>
          <p:nvPr/>
        </p:nvSpPr>
        <p:spPr>
          <a:xfrm>
            <a:off x="469586" y="2409266"/>
            <a:ext cx="4994688" cy="1815882"/>
          </a:xfrm>
          <a:prstGeom prst="rect">
            <a:avLst/>
          </a:prstGeom>
        </p:spPr>
        <p:txBody>
          <a:bodyPr wrap="square">
            <a:spAutoFit/>
          </a:bodyPr>
          <a:lstStyle/>
          <a:p>
            <a:pPr algn="ctr"/>
            <a:r>
              <a:rPr lang="en-US" sz="2800" dirty="0">
                <a:solidFill>
                  <a:srgbClr val="660066"/>
                </a:solidFill>
              </a:rPr>
              <a:t>Behavior = Function of Personality x Environment </a:t>
            </a:r>
          </a:p>
          <a:p>
            <a:pPr algn="ctr"/>
            <a:endParaRPr lang="en-US" sz="2800" dirty="0">
              <a:solidFill>
                <a:srgbClr val="660066"/>
              </a:solidFill>
            </a:endParaRPr>
          </a:p>
          <a:p>
            <a:pPr algn="ctr"/>
            <a:r>
              <a:rPr lang="en-US" sz="2800" dirty="0">
                <a:solidFill>
                  <a:srgbClr val="0000FF"/>
                </a:solidFill>
              </a:rPr>
              <a:t>(B = F (P x E))</a:t>
            </a:r>
          </a:p>
        </p:txBody>
      </p:sp>
      <p:pic>
        <p:nvPicPr>
          <p:cNvPr id="8" name="Picture 7"/>
          <p:cNvPicPr>
            <a:picLocks noChangeAspect="1"/>
          </p:cNvPicPr>
          <p:nvPr/>
        </p:nvPicPr>
        <p:blipFill>
          <a:blip r:embed="rId2"/>
          <a:stretch>
            <a:fillRect/>
          </a:stretch>
        </p:blipFill>
        <p:spPr>
          <a:xfrm>
            <a:off x="5363908" y="1950315"/>
            <a:ext cx="3591710" cy="4684839"/>
          </a:xfrm>
          <a:prstGeom prst="rect">
            <a:avLst/>
          </a:prstGeom>
        </p:spPr>
      </p:pic>
    </p:spTree>
    <p:extLst>
      <p:ext uri="{BB962C8B-B14F-4D97-AF65-F5344CB8AC3E}">
        <p14:creationId xmlns:p14="http://schemas.microsoft.com/office/powerpoint/2010/main" val="26203290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143000" y="731520"/>
            <a:ext cx="7162800" cy="1077395"/>
          </a:xfrm>
        </p:spPr>
        <p:txBody>
          <a:bodyPr>
            <a:normAutofit/>
          </a:bodyPr>
          <a:lstStyle/>
          <a:p>
            <a:pPr marL="45720" indent="0">
              <a:buNone/>
            </a:pPr>
            <a:r>
              <a:rPr lang="en-US" sz="3200" dirty="0"/>
              <a:t>B.1.3 Discuss the </a:t>
            </a:r>
            <a:r>
              <a:rPr lang="en-US" sz="3200" dirty="0" err="1"/>
              <a:t>interactionist</a:t>
            </a:r>
            <a:r>
              <a:rPr lang="en-US" sz="3200" dirty="0"/>
              <a:t> approach to personality. </a:t>
            </a:r>
          </a:p>
        </p:txBody>
      </p:sp>
      <p:sp>
        <p:nvSpPr>
          <p:cNvPr id="4" name="TextBox 3"/>
          <p:cNvSpPr txBox="1"/>
          <p:nvPr/>
        </p:nvSpPr>
        <p:spPr>
          <a:xfrm>
            <a:off x="904299" y="2097571"/>
            <a:ext cx="7401501" cy="2677656"/>
          </a:xfrm>
          <a:prstGeom prst="rect">
            <a:avLst/>
          </a:prstGeom>
          <a:noFill/>
        </p:spPr>
        <p:txBody>
          <a:bodyPr wrap="square" rtlCol="0">
            <a:spAutoFit/>
          </a:bodyPr>
          <a:lstStyle/>
          <a:p>
            <a:r>
              <a:rPr lang="en-US" sz="2800" dirty="0">
                <a:solidFill>
                  <a:srgbClr val="660066"/>
                </a:solidFill>
              </a:rPr>
              <a:t>Personality has three levels that interact to form personality</a:t>
            </a:r>
          </a:p>
          <a:p>
            <a:r>
              <a:rPr lang="en-US" sz="2800" dirty="0">
                <a:solidFill>
                  <a:srgbClr val="660066"/>
                </a:solidFill>
              </a:rPr>
              <a:t>1 Psychological core </a:t>
            </a:r>
          </a:p>
          <a:p>
            <a:r>
              <a:rPr lang="en-US" sz="2800" dirty="0">
                <a:solidFill>
                  <a:srgbClr val="660066"/>
                </a:solidFill>
              </a:rPr>
              <a:t>2 Typical responses </a:t>
            </a:r>
          </a:p>
          <a:p>
            <a:r>
              <a:rPr lang="en-US" sz="2800" dirty="0">
                <a:solidFill>
                  <a:srgbClr val="660066"/>
                </a:solidFill>
              </a:rPr>
              <a:t>3 Role-related </a:t>
            </a:r>
            <a:r>
              <a:rPr lang="en-US" sz="2800" dirty="0" err="1">
                <a:solidFill>
                  <a:srgbClr val="660066"/>
                </a:solidFill>
              </a:rPr>
              <a:t>behaviour</a:t>
            </a:r>
            <a:r>
              <a:rPr lang="en-US" sz="2800" dirty="0">
                <a:solidFill>
                  <a:srgbClr val="660066"/>
                </a:solidFill>
              </a:rPr>
              <a:t> </a:t>
            </a:r>
          </a:p>
          <a:p>
            <a:endParaRPr lang="en-US" sz="2800" dirty="0">
              <a:solidFill>
                <a:srgbClr val="660066"/>
              </a:solidFill>
            </a:endParaRPr>
          </a:p>
        </p:txBody>
      </p:sp>
      <p:sp>
        <p:nvSpPr>
          <p:cNvPr id="5" name="TextBox 4"/>
          <p:cNvSpPr txBox="1"/>
          <p:nvPr/>
        </p:nvSpPr>
        <p:spPr>
          <a:xfrm>
            <a:off x="5945284" y="6388933"/>
            <a:ext cx="3010334" cy="246221"/>
          </a:xfrm>
          <a:prstGeom prst="rect">
            <a:avLst/>
          </a:prstGeom>
          <a:noFill/>
        </p:spPr>
        <p:txBody>
          <a:bodyPr wrap="none" rtlCol="0">
            <a:spAutoFit/>
          </a:bodyPr>
          <a:lstStyle/>
          <a:p>
            <a:r>
              <a:rPr lang="en-US" sz="1000" dirty="0"/>
              <a:t>http://</a:t>
            </a:r>
            <a:r>
              <a:rPr lang="en-US" sz="1000" dirty="0" err="1"/>
              <a:t>www.pearsonschoolsandfecolleges.co.uk</a:t>
            </a:r>
            <a:r>
              <a:rPr lang="en-US" sz="1000" dirty="0"/>
              <a:t>/</a:t>
            </a:r>
          </a:p>
        </p:txBody>
      </p:sp>
    </p:spTree>
    <p:extLst>
      <p:ext uri="{BB962C8B-B14F-4D97-AF65-F5344CB8AC3E}">
        <p14:creationId xmlns:p14="http://schemas.microsoft.com/office/powerpoint/2010/main" val="2060648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p:tgtEl>
                                          <p:spTgt spid="4">
                                            <p:txEl>
                                              <p:pRg st="1" end="1"/>
                                            </p:txEl>
                                          </p:spTgt>
                                        </p:tgtEl>
                                        <p:attrNameLst>
                                          <p:attrName>ppt_y</p:attrName>
                                        </p:attrNameLst>
                                      </p:cBhvr>
                                      <p:tavLst>
                                        <p:tav tm="0">
                                          <p:val>
                                            <p:strVal val="#ppt_y+#ppt_h*1.125000"/>
                                          </p:val>
                                        </p:tav>
                                        <p:tav tm="100000">
                                          <p:val>
                                            <p:strVal val="#ppt_y"/>
                                          </p:val>
                                        </p:tav>
                                      </p:tavLst>
                                    </p:anim>
                                    <p:animEffect transition="in" filter="wipe(up)">
                                      <p:cBhvr>
                                        <p:cTn id="8" dur="500"/>
                                        <p:tgtEl>
                                          <p:spTgt spid="4">
                                            <p:txEl>
                                              <p:pRg st="1" end="1"/>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p:tgtEl>
                                          <p:spTgt spid="4">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4">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p:tgtEl>
                                          <p:spTgt spid="4">
                                            <p:txEl>
                                              <p:pRg st="3" end="3"/>
                                            </p:txEl>
                                          </p:spTgt>
                                        </p:tgtEl>
                                        <p:attrNameLst>
                                          <p:attrName>ppt_y</p:attrName>
                                        </p:attrNameLst>
                                      </p:cBhvr>
                                      <p:tavLst>
                                        <p:tav tm="0">
                                          <p:val>
                                            <p:strVal val="#ppt_y+#ppt_h*1.125000"/>
                                          </p:val>
                                        </p:tav>
                                        <p:tav tm="100000">
                                          <p:val>
                                            <p:strVal val="#ppt_y"/>
                                          </p:val>
                                        </p:tav>
                                      </p:tavLst>
                                    </p:anim>
                                    <p:animEffect transition="in" filter="wipe(up)">
                                      <p:cBhvr>
                                        <p:cTn id="2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143000" y="731520"/>
            <a:ext cx="7014930" cy="1154370"/>
          </a:xfrm>
        </p:spPr>
        <p:txBody>
          <a:bodyPr>
            <a:normAutofit/>
          </a:bodyPr>
          <a:lstStyle/>
          <a:p>
            <a:pPr marL="45720" indent="0">
              <a:buNone/>
            </a:pPr>
            <a:r>
              <a:rPr lang="en-US" sz="3200" dirty="0"/>
              <a:t>B.1.3 Discuss the </a:t>
            </a:r>
            <a:r>
              <a:rPr lang="en-US" sz="3200" dirty="0" err="1"/>
              <a:t>interactionist</a:t>
            </a:r>
            <a:r>
              <a:rPr lang="en-US" sz="3200" dirty="0"/>
              <a:t> approach to personality. </a:t>
            </a:r>
          </a:p>
          <a:p>
            <a:pPr marL="45720" indent="0">
              <a:buNone/>
            </a:pPr>
            <a:endParaRPr lang="en-US" sz="3200" dirty="0"/>
          </a:p>
        </p:txBody>
      </p:sp>
      <p:sp>
        <p:nvSpPr>
          <p:cNvPr id="4" name="TextBox 3"/>
          <p:cNvSpPr txBox="1"/>
          <p:nvPr/>
        </p:nvSpPr>
        <p:spPr>
          <a:xfrm>
            <a:off x="750376" y="2136058"/>
            <a:ext cx="7907804" cy="3108544"/>
          </a:xfrm>
          <a:prstGeom prst="rect">
            <a:avLst/>
          </a:prstGeom>
          <a:noFill/>
        </p:spPr>
        <p:txBody>
          <a:bodyPr wrap="square" rtlCol="0">
            <a:spAutoFit/>
          </a:bodyPr>
          <a:lstStyle/>
          <a:p>
            <a:r>
              <a:rPr lang="en-US" sz="2800" dirty="0">
                <a:solidFill>
                  <a:srgbClr val="0000FF"/>
                </a:solidFill>
              </a:rPr>
              <a:t>1 Psychological core </a:t>
            </a:r>
          </a:p>
          <a:p>
            <a:endParaRPr lang="en-US" sz="2800" dirty="0">
              <a:solidFill>
                <a:srgbClr val="660066"/>
              </a:solidFill>
            </a:endParaRPr>
          </a:p>
          <a:p>
            <a:r>
              <a:rPr lang="en-US" sz="2800" dirty="0">
                <a:solidFill>
                  <a:srgbClr val="660066"/>
                </a:solidFill>
              </a:rPr>
              <a:t>This is the most internal of the personality levels and is thought to be the true self. Inaccessibility makes it the most difficult level </a:t>
            </a:r>
          </a:p>
          <a:p>
            <a:r>
              <a:rPr lang="en-US" sz="2800" dirty="0">
                <a:solidFill>
                  <a:srgbClr val="660066"/>
                </a:solidFill>
              </a:rPr>
              <a:t>to research but it is known to be stable and </a:t>
            </a:r>
          </a:p>
          <a:p>
            <a:r>
              <a:rPr lang="en-US" sz="2800" dirty="0">
                <a:solidFill>
                  <a:srgbClr val="660066"/>
                </a:solidFill>
              </a:rPr>
              <a:t>remains relatively constant over time.</a:t>
            </a:r>
          </a:p>
        </p:txBody>
      </p:sp>
      <p:sp>
        <p:nvSpPr>
          <p:cNvPr id="5" name="TextBox 4"/>
          <p:cNvSpPr txBox="1"/>
          <p:nvPr/>
        </p:nvSpPr>
        <p:spPr>
          <a:xfrm>
            <a:off x="5945284" y="6388933"/>
            <a:ext cx="3010334" cy="246221"/>
          </a:xfrm>
          <a:prstGeom prst="rect">
            <a:avLst/>
          </a:prstGeom>
          <a:noFill/>
        </p:spPr>
        <p:txBody>
          <a:bodyPr wrap="none" rtlCol="0">
            <a:spAutoFit/>
          </a:bodyPr>
          <a:lstStyle/>
          <a:p>
            <a:r>
              <a:rPr lang="en-US" sz="1000" dirty="0"/>
              <a:t>http://</a:t>
            </a:r>
            <a:r>
              <a:rPr lang="en-US" sz="1000" dirty="0" err="1"/>
              <a:t>www.pearsonschoolsandfecolleges.co.uk</a:t>
            </a:r>
            <a:r>
              <a:rPr lang="en-US" sz="1000" dirty="0"/>
              <a:t>/</a:t>
            </a:r>
          </a:p>
        </p:txBody>
      </p:sp>
    </p:spTree>
    <p:extLst>
      <p:ext uri="{BB962C8B-B14F-4D97-AF65-F5344CB8AC3E}">
        <p14:creationId xmlns:p14="http://schemas.microsoft.com/office/powerpoint/2010/main" val="4045198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143000" y="731520"/>
            <a:ext cx="7162800" cy="1423783"/>
          </a:xfrm>
        </p:spPr>
        <p:txBody>
          <a:bodyPr>
            <a:normAutofit/>
          </a:bodyPr>
          <a:lstStyle/>
          <a:p>
            <a:pPr marL="45720" indent="0">
              <a:buNone/>
            </a:pPr>
            <a:r>
              <a:rPr lang="en-US" sz="3200" dirty="0"/>
              <a:t>B.1.3 Discuss the </a:t>
            </a:r>
            <a:r>
              <a:rPr lang="en-US" sz="3200" dirty="0" err="1"/>
              <a:t>interactionist</a:t>
            </a:r>
            <a:r>
              <a:rPr lang="en-US" sz="3200" dirty="0"/>
              <a:t> approach to personality. </a:t>
            </a:r>
          </a:p>
          <a:p>
            <a:pPr marL="45720" indent="0">
              <a:buNone/>
            </a:pPr>
            <a:endParaRPr lang="en-US" sz="3200" dirty="0"/>
          </a:p>
        </p:txBody>
      </p:sp>
      <p:sp>
        <p:nvSpPr>
          <p:cNvPr id="4" name="TextBox 3"/>
          <p:cNvSpPr txBox="1"/>
          <p:nvPr/>
        </p:nvSpPr>
        <p:spPr>
          <a:xfrm>
            <a:off x="711894" y="2290008"/>
            <a:ext cx="7593905" cy="3108544"/>
          </a:xfrm>
          <a:prstGeom prst="rect">
            <a:avLst/>
          </a:prstGeom>
          <a:noFill/>
        </p:spPr>
        <p:txBody>
          <a:bodyPr wrap="square" rtlCol="0">
            <a:spAutoFit/>
          </a:bodyPr>
          <a:lstStyle/>
          <a:p>
            <a:r>
              <a:rPr lang="en-US" sz="2800" dirty="0">
                <a:solidFill>
                  <a:srgbClr val="0000FF"/>
                </a:solidFill>
              </a:rPr>
              <a:t>2 Typical responses </a:t>
            </a:r>
          </a:p>
          <a:p>
            <a:endParaRPr lang="en-US" sz="2800" dirty="0">
              <a:solidFill>
                <a:srgbClr val="660066"/>
              </a:solidFill>
            </a:endParaRPr>
          </a:p>
          <a:p>
            <a:r>
              <a:rPr lang="en-US" sz="2800" dirty="0">
                <a:solidFill>
                  <a:srgbClr val="660066"/>
                </a:solidFill>
              </a:rPr>
              <a:t>Typical responses are changeable and are </a:t>
            </a:r>
          </a:p>
          <a:p>
            <a:r>
              <a:rPr lang="en-US" sz="2800" dirty="0">
                <a:solidFill>
                  <a:srgbClr val="660066"/>
                </a:solidFill>
              </a:rPr>
              <a:t>learned behaviors. They become modified </a:t>
            </a:r>
          </a:p>
          <a:p>
            <a:r>
              <a:rPr lang="en-US" sz="2800" dirty="0">
                <a:solidFill>
                  <a:srgbClr val="660066"/>
                </a:solidFill>
              </a:rPr>
              <a:t>as the person responds to environmental </a:t>
            </a:r>
          </a:p>
          <a:p>
            <a:r>
              <a:rPr lang="en-US" sz="2800" dirty="0">
                <a:solidFill>
                  <a:srgbClr val="660066"/>
                </a:solidFill>
              </a:rPr>
              <a:t>situations. They often reflect the makeup of </a:t>
            </a:r>
          </a:p>
          <a:p>
            <a:r>
              <a:rPr lang="en-US" sz="2800" dirty="0">
                <a:solidFill>
                  <a:srgbClr val="660066"/>
                </a:solidFill>
              </a:rPr>
              <a:t>the personality core.</a:t>
            </a:r>
          </a:p>
        </p:txBody>
      </p:sp>
      <p:sp>
        <p:nvSpPr>
          <p:cNvPr id="5" name="TextBox 4"/>
          <p:cNvSpPr txBox="1"/>
          <p:nvPr/>
        </p:nvSpPr>
        <p:spPr>
          <a:xfrm>
            <a:off x="5945284" y="6388933"/>
            <a:ext cx="3010334" cy="246221"/>
          </a:xfrm>
          <a:prstGeom prst="rect">
            <a:avLst/>
          </a:prstGeom>
          <a:noFill/>
        </p:spPr>
        <p:txBody>
          <a:bodyPr wrap="none" rtlCol="0">
            <a:spAutoFit/>
          </a:bodyPr>
          <a:lstStyle/>
          <a:p>
            <a:r>
              <a:rPr lang="en-US" sz="1000" dirty="0"/>
              <a:t>http://</a:t>
            </a:r>
            <a:r>
              <a:rPr lang="en-US" sz="1000" dirty="0" err="1"/>
              <a:t>www.pearsonschoolsandfecolleges.co.uk</a:t>
            </a:r>
            <a:r>
              <a:rPr lang="en-US" sz="1000" dirty="0"/>
              <a:t>/</a:t>
            </a:r>
          </a:p>
        </p:txBody>
      </p:sp>
    </p:spTree>
    <p:extLst>
      <p:ext uri="{BB962C8B-B14F-4D97-AF65-F5344CB8AC3E}">
        <p14:creationId xmlns:p14="http://schemas.microsoft.com/office/powerpoint/2010/main" val="24819335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143000" y="731520"/>
            <a:ext cx="7162800" cy="1462270"/>
          </a:xfrm>
        </p:spPr>
        <p:txBody>
          <a:bodyPr>
            <a:normAutofit/>
          </a:bodyPr>
          <a:lstStyle/>
          <a:p>
            <a:pPr marL="45720" indent="0">
              <a:buNone/>
            </a:pPr>
            <a:r>
              <a:rPr lang="en-US" sz="3200" dirty="0"/>
              <a:t>B.1.3 Discuss the </a:t>
            </a:r>
            <a:r>
              <a:rPr lang="en-US" sz="3200" dirty="0" err="1"/>
              <a:t>interactionist</a:t>
            </a:r>
            <a:r>
              <a:rPr lang="en-US" sz="3200" dirty="0"/>
              <a:t> approach to personality. </a:t>
            </a:r>
          </a:p>
          <a:p>
            <a:pPr marL="45720" indent="0">
              <a:buNone/>
            </a:pPr>
            <a:endParaRPr lang="en-US" sz="3200" dirty="0"/>
          </a:p>
        </p:txBody>
      </p:sp>
      <p:sp>
        <p:nvSpPr>
          <p:cNvPr id="4" name="TextBox 3"/>
          <p:cNvSpPr txBox="1"/>
          <p:nvPr/>
        </p:nvSpPr>
        <p:spPr>
          <a:xfrm>
            <a:off x="835153" y="2193790"/>
            <a:ext cx="7478463" cy="5262980"/>
          </a:xfrm>
          <a:prstGeom prst="rect">
            <a:avLst/>
          </a:prstGeom>
          <a:noFill/>
        </p:spPr>
        <p:txBody>
          <a:bodyPr wrap="square" rtlCol="0">
            <a:spAutoFit/>
          </a:bodyPr>
          <a:lstStyle/>
          <a:p>
            <a:r>
              <a:rPr lang="en-US" sz="2800" dirty="0">
                <a:solidFill>
                  <a:srgbClr val="0000FF"/>
                </a:solidFill>
              </a:rPr>
              <a:t>3 Role-related behavior </a:t>
            </a:r>
          </a:p>
          <a:p>
            <a:endParaRPr lang="en-US" sz="2800" dirty="0">
              <a:solidFill>
                <a:srgbClr val="660066"/>
              </a:solidFill>
            </a:endParaRPr>
          </a:p>
          <a:p>
            <a:r>
              <a:rPr lang="en-US" sz="2800" dirty="0">
                <a:solidFill>
                  <a:srgbClr val="660066"/>
                </a:solidFill>
              </a:rPr>
              <a:t>This is the most external of the personality </a:t>
            </a:r>
          </a:p>
          <a:p>
            <a:r>
              <a:rPr lang="en-US" sz="2800" dirty="0">
                <a:solidFill>
                  <a:srgbClr val="660066"/>
                </a:solidFill>
              </a:rPr>
              <a:t>levels. It is therefore the level that is dynamic and changeable. An individual may have to adjust in order to fulfill many different roles in one day, for example the role of student, coach or friend. Role-related behavior is a direct consequence of the immediate environment.</a:t>
            </a:r>
          </a:p>
          <a:p>
            <a:endParaRPr lang="en-US" sz="2800" dirty="0">
              <a:solidFill>
                <a:srgbClr val="660066"/>
              </a:solidFill>
            </a:endParaRPr>
          </a:p>
          <a:p>
            <a:r>
              <a:rPr lang="en-US" sz="2800" dirty="0">
                <a:solidFill>
                  <a:srgbClr val="660066"/>
                </a:solidFill>
              </a:rPr>
              <a:t>While the core of personality, according to </a:t>
            </a:r>
          </a:p>
        </p:txBody>
      </p:sp>
      <p:sp>
        <p:nvSpPr>
          <p:cNvPr id="5" name="TextBox 4"/>
          <p:cNvSpPr txBox="1"/>
          <p:nvPr/>
        </p:nvSpPr>
        <p:spPr>
          <a:xfrm>
            <a:off x="5945284" y="6388933"/>
            <a:ext cx="3010334" cy="246221"/>
          </a:xfrm>
          <a:prstGeom prst="rect">
            <a:avLst/>
          </a:prstGeom>
          <a:noFill/>
        </p:spPr>
        <p:txBody>
          <a:bodyPr wrap="none" rtlCol="0">
            <a:spAutoFit/>
          </a:bodyPr>
          <a:lstStyle/>
          <a:p>
            <a:r>
              <a:rPr lang="en-US" sz="1000" dirty="0"/>
              <a:t>http://</a:t>
            </a:r>
            <a:r>
              <a:rPr lang="en-US" sz="1000" dirty="0" err="1"/>
              <a:t>www.pearsonschoolsandfecolleges.co.uk</a:t>
            </a:r>
            <a:r>
              <a:rPr lang="en-US" sz="1000" dirty="0"/>
              <a:t>/</a:t>
            </a:r>
          </a:p>
        </p:txBody>
      </p:sp>
    </p:spTree>
    <p:extLst>
      <p:ext uri="{BB962C8B-B14F-4D97-AF65-F5344CB8AC3E}">
        <p14:creationId xmlns:p14="http://schemas.microsoft.com/office/powerpoint/2010/main" val="21190502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143000" y="731520"/>
            <a:ext cx="7162800" cy="1462270"/>
          </a:xfrm>
        </p:spPr>
        <p:txBody>
          <a:bodyPr>
            <a:normAutofit/>
          </a:bodyPr>
          <a:lstStyle/>
          <a:p>
            <a:pPr marL="45720" indent="0">
              <a:buNone/>
            </a:pPr>
            <a:r>
              <a:rPr lang="en-US" sz="3200" dirty="0"/>
              <a:t>B.1.3 Discuss the </a:t>
            </a:r>
            <a:r>
              <a:rPr lang="en-US" sz="3200" dirty="0" err="1"/>
              <a:t>interactionist</a:t>
            </a:r>
            <a:r>
              <a:rPr lang="en-US" sz="3200" dirty="0"/>
              <a:t> approach to personality. </a:t>
            </a:r>
          </a:p>
          <a:p>
            <a:pPr marL="45720" indent="0">
              <a:buNone/>
            </a:pPr>
            <a:endParaRPr lang="en-US" sz="3200" dirty="0"/>
          </a:p>
        </p:txBody>
      </p:sp>
      <p:sp>
        <p:nvSpPr>
          <p:cNvPr id="2" name="TextBox 1"/>
          <p:cNvSpPr txBox="1"/>
          <p:nvPr/>
        </p:nvSpPr>
        <p:spPr>
          <a:xfrm>
            <a:off x="981259" y="2597911"/>
            <a:ext cx="7542237" cy="1815882"/>
          </a:xfrm>
          <a:prstGeom prst="rect">
            <a:avLst/>
          </a:prstGeom>
          <a:noFill/>
        </p:spPr>
        <p:txBody>
          <a:bodyPr wrap="square" rtlCol="0">
            <a:spAutoFit/>
          </a:bodyPr>
          <a:lstStyle/>
          <a:p>
            <a:r>
              <a:rPr lang="en-US" sz="2800" dirty="0">
                <a:solidFill>
                  <a:srgbClr val="660066"/>
                </a:solidFill>
              </a:rPr>
              <a:t>The </a:t>
            </a:r>
            <a:r>
              <a:rPr lang="en-US" sz="2800" dirty="0" err="1">
                <a:solidFill>
                  <a:srgbClr val="660066"/>
                </a:solidFill>
              </a:rPr>
              <a:t>interactionist</a:t>
            </a:r>
            <a:r>
              <a:rPr lang="en-US" sz="2800" dirty="0">
                <a:solidFill>
                  <a:srgbClr val="660066"/>
                </a:solidFill>
              </a:rPr>
              <a:t> approach is not simple. Any </a:t>
            </a:r>
          </a:p>
          <a:p>
            <a:r>
              <a:rPr lang="en-US" sz="2800" dirty="0">
                <a:solidFill>
                  <a:srgbClr val="660066"/>
                </a:solidFill>
              </a:rPr>
              <a:t>behavior or response in sport can be the outcome of unlimited combinations of personality and environmental factors</a:t>
            </a:r>
          </a:p>
        </p:txBody>
      </p:sp>
    </p:spTree>
    <p:extLst>
      <p:ext uri="{BB962C8B-B14F-4D97-AF65-F5344CB8AC3E}">
        <p14:creationId xmlns:p14="http://schemas.microsoft.com/office/powerpoint/2010/main" val="11734363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143000" y="731520"/>
            <a:ext cx="7162800" cy="1462270"/>
          </a:xfrm>
        </p:spPr>
        <p:txBody>
          <a:bodyPr>
            <a:normAutofit/>
          </a:bodyPr>
          <a:lstStyle/>
          <a:p>
            <a:pPr marL="45720" indent="0">
              <a:buNone/>
            </a:pPr>
            <a:r>
              <a:rPr lang="en-US" sz="3200" dirty="0"/>
              <a:t>B.1.3 Discuss the </a:t>
            </a:r>
            <a:r>
              <a:rPr lang="en-US" sz="3200" dirty="0" err="1"/>
              <a:t>interactionist</a:t>
            </a:r>
            <a:r>
              <a:rPr lang="en-US" sz="3200" dirty="0"/>
              <a:t> approach to personality. </a:t>
            </a:r>
          </a:p>
          <a:p>
            <a:pPr marL="45720" indent="0">
              <a:buNone/>
            </a:pPr>
            <a:endParaRPr lang="en-US" sz="3200" dirty="0"/>
          </a:p>
        </p:txBody>
      </p:sp>
      <p:sp>
        <p:nvSpPr>
          <p:cNvPr id="2" name="TextBox 1"/>
          <p:cNvSpPr txBox="1"/>
          <p:nvPr/>
        </p:nvSpPr>
        <p:spPr>
          <a:xfrm>
            <a:off x="981259" y="2597911"/>
            <a:ext cx="7542237" cy="2677656"/>
          </a:xfrm>
          <a:prstGeom prst="rect">
            <a:avLst/>
          </a:prstGeom>
          <a:noFill/>
        </p:spPr>
        <p:txBody>
          <a:bodyPr wrap="square" rtlCol="0">
            <a:spAutoFit/>
          </a:bodyPr>
          <a:lstStyle/>
          <a:p>
            <a:r>
              <a:rPr lang="en-US" sz="2800" dirty="0">
                <a:solidFill>
                  <a:srgbClr val="660066"/>
                </a:solidFill>
              </a:rPr>
              <a:t>The individual’s experiences cannot be understood if personal and situational factors are separated. </a:t>
            </a:r>
          </a:p>
          <a:p>
            <a:endParaRPr lang="en-US" sz="2800" dirty="0">
              <a:solidFill>
                <a:srgbClr val="660066"/>
              </a:solidFill>
            </a:endParaRPr>
          </a:p>
          <a:p>
            <a:r>
              <a:rPr lang="en-US" sz="2800" dirty="0">
                <a:solidFill>
                  <a:srgbClr val="660066"/>
                </a:solidFill>
              </a:rPr>
              <a:t>Even so, a fundamental part of who we are is dependent upon our genes. </a:t>
            </a:r>
          </a:p>
        </p:txBody>
      </p:sp>
    </p:spTree>
    <p:extLst>
      <p:ext uri="{BB962C8B-B14F-4D97-AF65-F5344CB8AC3E}">
        <p14:creationId xmlns:p14="http://schemas.microsoft.com/office/powerpoint/2010/main" val="25478579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505" y="252841"/>
            <a:ext cx="7966346" cy="1143000"/>
          </a:xfrm>
        </p:spPr>
        <p:txBody>
          <a:bodyPr/>
          <a:lstStyle/>
          <a:p>
            <a:r>
              <a:rPr lang="en-US" dirty="0"/>
              <a:t>Personality Test </a:t>
            </a:r>
            <a:r>
              <a:rPr lang="en-US" dirty="0" err="1"/>
              <a:t>Discusion</a:t>
            </a:r>
            <a:endParaRPr lang="en-US" dirty="0"/>
          </a:p>
        </p:txBody>
      </p:sp>
      <p:sp>
        <p:nvSpPr>
          <p:cNvPr id="3" name="Content Placeholder 2"/>
          <p:cNvSpPr>
            <a:spLocks noGrp="1"/>
          </p:cNvSpPr>
          <p:nvPr>
            <p:ph sz="quarter" idx="13"/>
          </p:nvPr>
        </p:nvSpPr>
        <p:spPr>
          <a:xfrm>
            <a:off x="1342177" y="1636866"/>
            <a:ext cx="6400800" cy="3474720"/>
          </a:xfrm>
        </p:spPr>
        <p:txBody>
          <a:bodyPr/>
          <a:lstStyle/>
          <a:p>
            <a:r>
              <a:rPr lang="en-US" dirty="0"/>
              <a:t>What did you think about your results?  Did they seem accurate?</a:t>
            </a:r>
          </a:p>
          <a:p>
            <a:endParaRPr lang="en-US" dirty="0"/>
          </a:p>
          <a:p>
            <a:r>
              <a:rPr lang="en-US" dirty="0"/>
              <a:t>What about personality and sport?  Thoughts?</a:t>
            </a:r>
          </a:p>
        </p:txBody>
      </p:sp>
    </p:spTree>
    <p:extLst>
      <p:ext uri="{BB962C8B-B14F-4D97-AF65-F5344CB8AC3E}">
        <p14:creationId xmlns:p14="http://schemas.microsoft.com/office/powerpoint/2010/main" val="21171512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13212" y="171196"/>
            <a:ext cx="9675222" cy="818605"/>
          </a:xfrm>
        </p:spPr>
        <p:txBody>
          <a:bodyPr/>
          <a:lstStyle/>
          <a:p>
            <a:pPr marL="45720" indent="0">
              <a:buNone/>
            </a:pPr>
            <a:r>
              <a:rPr lang="en-US" dirty="0" smtClean="0"/>
              <a:t> B.1.4- </a:t>
            </a:r>
            <a:r>
              <a:rPr lang="en-US" dirty="0"/>
              <a:t>Outline issues associated with the measurement of personality. 	</a:t>
            </a:r>
          </a:p>
          <a:p>
            <a:endParaRPr lang="en-US" dirty="0"/>
          </a:p>
        </p:txBody>
      </p:sp>
      <p:sp>
        <p:nvSpPr>
          <p:cNvPr id="4" name="TextBox 3"/>
          <p:cNvSpPr txBox="1"/>
          <p:nvPr/>
        </p:nvSpPr>
        <p:spPr>
          <a:xfrm>
            <a:off x="600892" y="891031"/>
            <a:ext cx="8029302" cy="3970318"/>
          </a:xfrm>
          <a:prstGeom prst="rect">
            <a:avLst/>
          </a:prstGeom>
          <a:noFill/>
        </p:spPr>
        <p:txBody>
          <a:bodyPr wrap="square" rtlCol="0">
            <a:spAutoFit/>
          </a:bodyPr>
          <a:lstStyle/>
          <a:p>
            <a:r>
              <a:rPr lang="en-US" sz="2800" dirty="0" smtClean="0">
                <a:solidFill>
                  <a:srgbClr val="660066"/>
                </a:solidFill>
              </a:rPr>
              <a:t>“LOTS” of ways to get personality data</a:t>
            </a:r>
            <a:endParaRPr lang="en-US" sz="2800" dirty="0">
              <a:solidFill>
                <a:srgbClr val="660066"/>
              </a:solidFill>
            </a:endParaRPr>
          </a:p>
          <a:p>
            <a:endParaRPr lang="en-US" sz="2800" dirty="0" smtClean="0">
              <a:solidFill>
                <a:srgbClr val="660066"/>
              </a:solidFill>
            </a:endParaRPr>
          </a:p>
          <a:p>
            <a:r>
              <a:rPr lang="en-US" sz="2800" dirty="0" smtClean="0">
                <a:solidFill>
                  <a:srgbClr val="660066"/>
                </a:solidFill>
              </a:rPr>
              <a:t>L= Lifetime history – what might be in it?</a:t>
            </a:r>
          </a:p>
          <a:p>
            <a:endParaRPr lang="en-US" sz="2800" dirty="0">
              <a:solidFill>
                <a:srgbClr val="660066"/>
              </a:solidFill>
            </a:endParaRPr>
          </a:p>
          <a:p>
            <a:r>
              <a:rPr lang="en-US" sz="2800" dirty="0" smtClean="0">
                <a:solidFill>
                  <a:srgbClr val="660066"/>
                </a:solidFill>
              </a:rPr>
              <a:t>O=Observational Data- from parents and friends</a:t>
            </a:r>
          </a:p>
          <a:p>
            <a:endParaRPr lang="en-US" sz="2800" dirty="0">
              <a:solidFill>
                <a:srgbClr val="660066"/>
              </a:solidFill>
            </a:endParaRPr>
          </a:p>
          <a:p>
            <a:r>
              <a:rPr lang="en-US" sz="2800" dirty="0" smtClean="0">
                <a:solidFill>
                  <a:srgbClr val="660066"/>
                </a:solidFill>
              </a:rPr>
              <a:t>T=Tests and experimental procedures</a:t>
            </a:r>
          </a:p>
          <a:p>
            <a:endParaRPr lang="en-US" sz="2800" dirty="0">
              <a:solidFill>
                <a:srgbClr val="660066"/>
              </a:solidFill>
            </a:endParaRPr>
          </a:p>
          <a:p>
            <a:r>
              <a:rPr lang="en-US" sz="2800" dirty="0" smtClean="0">
                <a:solidFill>
                  <a:srgbClr val="660066"/>
                </a:solidFill>
              </a:rPr>
              <a:t>S= Self reported by subject</a:t>
            </a:r>
            <a:endParaRPr lang="en-US" sz="2800" dirty="0">
              <a:solidFill>
                <a:srgbClr val="660066"/>
              </a:solidFill>
            </a:endParaRPr>
          </a:p>
        </p:txBody>
      </p:sp>
      <p:sp>
        <p:nvSpPr>
          <p:cNvPr id="5" name="TextBox 4"/>
          <p:cNvSpPr txBox="1"/>
          <p:nvPr/>
        </p:nvSpPr>
        <p:spPr>
          <a:xfrm>
            <a:off x="844212" y="5482414"/>
            <a:ext cx="7542661" cy="954107"/>
          </a:xfrm>
          <a:prstGeom prst="rect">
            <a:avLst/>
          </a:prstGeom>
          <a:noFill/>
        </p:spPr>
        <p:txBody>
          <a:bodyPr wrap="square" rtlCol="0">
            <a:spAutoFit/>
          </a:bodyPr>
          <a:lstStyle/>
          <a:p>
            <a:r>
              <a:rPr lang="en-US" sz="2800" dirty="0" smtClean="0">
                <a:solidFill>
                  <a:srgbClr val="660066"/>
                </a:solidFill>
              </a:rPr>
              <a:t>Potential problems with personality measurement?</a:t>
            </a:r>
            <a:r>
              <a:rPr lang="en-US" sz="2800" dirty="0">
                <a:solidFill>
                  <a:srgbClr val="660066"/>
                </a:solidFill>
              </a:rPr>
              <a:t>							</a:t>
            </a:r>
          </a:p>
        </p:txBody>
      </p:sp>
    </p:spTree>
    <p:extLst>
      <p:ext uri="{BB962C8B-B14F-4D97-AF65-F5344CB8AC3E}">
        <p14:creationId xmlns:p14="http://schemas.microsoft.com/office/powerpoint/2010/main" val="1359070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 calcmode="lin" valueType="num">
                                      <p:cBhvr additive="base">
                                        <p:cTn id="1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anim calcmode="lin" valueType="num">
                                      <p:cBhvr additive="base">
                                        <p:cTn id="2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arn(inVertical)">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143000" y="731520"/>
            <a:ext cx="7162800" cy="557813"/>
          </a:xfrm>
        </p:spPr>
        <p:txBody>
          <a:bodyPr>
            <a:noAutofit/>
          </a:bodyPr>
          <a:lstStyle/>
          <a:p>
            <a:pPr marL="45720" indent="0">
              <a:buNone/>
            </a:pPr>
            <a:r>
              <a:rPr lang="en-US" sz="3200" dirty="0">
                <a:solidFill>
                  <a:srgbClr val="660066"/>
                </a:solidFill>
              </a:rPr>
              <a:t>B.1.1 Define the term </a:t>
            </a:r>
            <a:r>
              <a:rPr lang="en-US" sz="3200" i="1" dirty="0">
                <a:solidFill>
                  <a:srgbClr val="660066"/>
                </a:solidFill>
              </a:rPr>
              <a:t>personality</a:t>
            </a:r>
            <a:r>
              <a:rPr lang="en-US" sz="3200" dirty="0">
                <a:solidFill>
                  <a:srgbClr val="660066"/>
                </a:solidFill>
              </a:rPr>
              <a:t>. </a:t>
            </a:r>
          </a:p>
          <a:p>
            <a:pPr marL="45720" indent="0">
              <a:buNone/>
            </a:pPr>
            <a:endParaRPr lang="en-US" sz="3200" dirty="0">
              <a:solidFill>
                <a:srgbClr val="660066"/>
              </a:solidFill>
            </a:endParaRPr>
          </a:p>
        </p:txBody>
      </p:sp>
      <p:sp>
        <p:nvSpPr>
          <p:cNvPr id="4" name="TextBox 3"/>
          <p:cNvSpPr txBox="1"/>
          <p:nvPr/>
        </p:nvSpPr>
        <p:spPr>
          <a:xfrm>
            <a:off x="492913" y="2136510"/>
            <a:ext cx="4324758" cy="3046988"/>
          </a:xfrm>
          <a:prstGeom prst="rect">
            <a:avLst/>
          </a:prstGeom>
          <a:noFill/>
        </p:spPr>
        <p:txBody>
          <a:bodyPr wrap="square" rtlCol="0">
            <a:spAutoFit/>
          </a:bodyPr>
          <a:lstStyle/>
          <a:p>
            <a:r>
              <a:rPr lang="en-US" sz="2400" dirty="0"/>
              <a:t>Those relatively stable and enduring aspects of individuals which distinguish them from other people, making them unique but at the same time permit a comparison between individuals.</a:t>
            </a:r>
          </a:p>
        </p:txBody>
      </p:sp>
      <p:pic>
        <p:nvPicPr>
          <p:cNvPr id="6" name="Picture 5"/>
          <p:cNvPicPr>
            <a:picLocks noChangeAspect="1"/>
          </p:cNvPicPr>
          <p:nvPr/>
        </p:nvPicPr>
        <p:blipFill>
          <a:blip r:embed="rId2"/>
          <a:stretch>
            <a:fillRect/>
          </a:stretch>
        </p:blipFill>
        <p:spPr>
          <a:xfrm>
            <a:off x="4817671" y="1947349"/>
            <a:ext cx="4153851" cy="4747258"/>
          </a:xfrm>
          <a:prstGeom prst="rect">
            <a:avLst/>
          </a:prstGeom>
        </p:spPr>
      </p:pic>
    </p:spTree>
    <p:extLst>
      <p:ext uri="{BB962C8B-B14F-4D97-AF65-F5344CB8AC3E}">
        <p14:creationId xmlns:p14="http://schemas.microsoft.com/office/powerpoint/2010/main" val="77671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775063" y="731520"/>
            <a:ext cx="8220891" cy="1872343"/>
          </a:xfrm>
        </p:spPr>
        <p:txBody>
          <a:bodyPr>
            <a:normAutofit lnSpcReduction="10000"/>
          </a:bodyPr>
          <a:lstStyle/>
          <a:p>
            <a:pPr marL="45720" indent="0">
              <a:buNone/>
            </a:pPr>
            <a:r>
              <a:rPr lang="en-US" dirty="0" smtClean="0"/>
              <a:t>B.1.5 Evaluate </a:t>
            </a:r>
            <a:r>
              <a:rPr lang="en-US" dirty="0"/>
              <a:t>the issues in personality research and sports performance. </a:t>
            </a:r>
            <a:endParaRPr lang="en-US" dirty="0" smtClean="0"/>
          </a:p>
          <a:p>
            <a:pPr marL="45720" indent="0">
              <a:buNone/>
            </a:pPr>
            <a:endParaRPr lang="en-US" dirty="0"/>
          </a:p>
          <a:p>
            <a:pPr marL="45720" indent="0">
              <a:buNone/>
            </a:pPr>
            <a:r>
              <a:rPr lang="en-US" dirty="0" smtClean="0"/>
              <a:t>How might understanding of personality be helpful in sports?</a:t>
            </a:r>
            <a:r>
              <a:rPr lang="en-US" dirty="0"/>
              <a:t>	</a:t>
            </a:r>
          </a:p>
          <a:p>
            <a:endParaRPr lang="en-US" dirty="0"/>
          </a:p>
        </p:txBody>
      </p:sp>
      <p:pic>
        <p:nvPicPr>
          <p:cNvPr id="4" name="Picture 3"/>
          <p:cNvPicPr>
            <a:picLocks noChangeAspect="1"/>
          </p:cNvPicPr>
          <p:nvPr/>
        </p:nvPicPr>
        <p:blipFill>
          <a:blip r:embed="rId2"/>
          <a:stretch>
            <a:fillRect/>
          </a:stretch>
        </p:blipFill>
        <p:spPr>
          <a:xfrm>
            <a:off x="382632" y="3502278"/>
            <a:ext cx="2206661" cy="2664823"/>
          </a:xfrm>
          <a:prstGeom prst="rect">
            <a:avLst/>
          </a:prstGeom>
        </p:spPr>
      </p:pic>
      <p:pic>
        <p:nvPicPr>
          <p:cNvPr id="5" name="Picture 4"/>
          <p:cNvPicPr>
            <a:picLocks noChangeAspect="1"/>
          </p:cNvPicPr>
          <p:nvPr/>
        </p:nvPicPr>
        <p:blipFill>
          <a:blip r:embed="rId3"/>
          <a:stretch>
            <a:fillRect/>
          </a:stretch>
        </p:blipFill>
        <p:spPr>
          <a:xfrm>
            <a:off x="2752977" y="2394856"/>
            <a:ext cx="3558543" cy="3300549"/>
          </a:xfrm>
          <a:prstGeom prst="rect">
            <a:avLst/>
          </a:prstGeom>
        </p:spPr>
      </p:pic>
      <p:pic>
        <p:nvPicPr>
          <p:cNvPr id="6" name="Picture 5"/>
          <p:cNvPicPr>
            <a:picLocks noChangeAspect="1"/>
          </p:cNvPicPr>
          <p:nvPr/>
        </p:nvPicPr>
        <p:blipFill>
          <a:blip r:embed="rId4"/>
          <a:stretch>
            <a:fillRect/>
          </a:stretch>
        </p:blipFill>
        <p:spPr>
          <a:xfrm>
            <a:off x="5401414" y="4267198"/>
            <a:ext cx="3594540" cy="2316481"/>
          </a:xfrm>
          <a:prstGeom prst="rect">
            <a:avLst/>
          </a:prstGeom>
        </p:spPr>
      </p:pic>
    </p:spTree>
    <p:extLst>
      <p:ext uri="{BB962C8B-B14F-4D97-AF65-F5344CB8AC3E}">
        <p14:creationId xmlns:p14="http://schemas.microsoft.com/office/powerpoint/2010/main" val="10949027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142999" y="731520"/>
            <a:ext cx="7553661" cy="692519"/>
          </a:xfrm>
        </p:spPr>
        <p:txBody>
          <a:bodyPr>
            <a:normAutofit/>
          </a:bodyPr>
          <a:lstStyle/>
          <a:p>
            <a:pPr marL="45720" indent="0">
              <a:buNone/>
            </a:pPr>
            <a:r>
              <a:rPr lang="en-US" sz="3200" dirty="0"/>
              <a:t>B.2.1 	Define the term </a:t>
            </a:r>
            <a:r>
              <a:rPr lang="en-US" sz="3200" i="1" dirty="0"/>
              <a:t>motivation</a:t>
            </a:r>
            <a:r>
              <a:rPr lang="en-US" sz="3200" dirty="0"/>
              <a:t>. </a:t>
            </a:r>
          </a:p>
        </p:txBody>
      </p:sp>
      <p:sp>
        <p:nvSpPr>
          <p:cNvPr id="4" name="TextBox 3"/>
          <p:cNvSpPr txBox="1"/>
          <p:nvPr/>
        </p:nvSpPr>
        <p:spPr>
          <a:xfrm>
            <a:off x="923539" y="2039840"/>
            <a:ext cx="7542661" cy="2677656"/>
          </a:xfrm>
          <a:prstGeom prst="rect">
            <a:avLst/>
          </a:prstGeom>
          <a:noFill/>
        </p:spPr>
        <p:txBody>
          <a:bodyPr wrap="square" rtlCol="0">
            <a:spAutoFit/>
          </a:bodyPr>
          <a:lstStyle/>
          <a:p>
            <a:r>
              <a:rPr lang="en-US" sz="2800" dirty="0">
                <a:solidFill>
                  <a:srgbClr val="660066"/>
                </a:solidFill>
              </a:rPr>
              <a:t>Motivation is “the internal mechanisms and external stimuli which arouse and direct our behavior” </a:t>
            </a:r>
          </a:p>
          <a:p>
            <a:endParaRPr lang="en-US" sz="2800" dirty="0">
              <a:solidFill>
                <a:srgbClr val="660066"/>
              </a:solidFill>
            </a:endParaRPr>
          </a:p>
          <a:p>
            <a:r>
              <a:rPr lang="en-US" sz="2800" dirty="0">
                <a:solidFill>
                  <a:srgbClr val="660066"/>
                </a:solidFill>
              </a:rPr>
              <a:t>											(Sage, 1974). </a:t>
            </a:r>
          </a:p>
          <a:p>
            <a:endParaRPr lang="en-US" sz="2800" dirty="0">
              <a:solidFill>
                <a:srgbClr val="660066"/>
              </a:solidFill>
            </a:endParaRPr>
          </a:p>
        </p:txBody>
      </p:sp>
    </p:spTree>
    <p:extLst>
      <p:ext uri="{BB962C8B-B14F-4D97-AF65-F5344CB8AC3E}">
        <p14:creationId xmlns:p14="http://schemas.microsoft.com/office/powerpoint/2010/main" val="41356288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50594" y="731520"/>
            <a:ext cx="7976951" cy="692519"/>
          </a:xfrm>
        </p:spPr>
        <p:txBody>
          <a:bodyPr>
            <a:noAutofit/>
          </a:bodyPr>
          <a:lstStyle/>
          <a:p>
            <a:pPr marL="45720" indent="0">
              <a:buNone/>
            </a:pPr>
            <a:r>
              <a:rPr lang="en-US" sz="3200" dirty="0"/>
              <a:t>B.2.2 	Outline the types of motivation. </a:t>
            </a:r>
            <a:endParaRPr lang="en-US" sz="3200" dirty="0">
              <a:effectLst/>
            </a:endParaRPr>
          </a:p>
        </p:txBody>
      </p:sp>
      <p:sp>
        <p:nvSpPr>
          <p:cNvPr id="2" name="TextBox 1"/>
          <p:cNvSpPr txBox="1"/>
          <p:nvPr/>
        </p:nvSpPr>
        <p:spPr>
          <a:xfrm>
            <a:off x="362139" y="1434725"/>
            <a:ext cx="8211493" cy="2677656"/>
          </a:xfrm>
          <a:prstGeom prst="rect">
            <a:avLst/>
          </a:prstGeom>
          <a:noFill/>
        </p:spPr>
        <p:txBody>
          <a:bodyPr wrap="square" rtlCol="0">
            <a:spAutoFit/>
          </a:bodyPr>
          <a:lstStyle/>
          <a:p>
            <a:r>
              <a:rPr lang="en-US" sz="2800" dirty="0">
                <a:solidFill>
                  <a:srgbClr val="FF0000"/>
                </a:solidFill>
              </a:rPr>
              <a:t>Intrinsic motivation </a:t>
            </a:r>
            <a:r>
              <a:rPr lang="en-US" sz="2800" dirty="0">
                <a:solidFill>
                  <a:srgbClr val="660066"/>
                </a:solidFill>
              </a:rPr>
              <a:t>is when you do something simply because you enjoy it.</a:t>
            </a:r>
          </a:p>
          <a:p>
            <a:endParaRPr lang="en-US" sz="2800" dirty="0">
              <a:solidFill>
                <a:srgbClr val="660066"/>
              </a:solidFill>
            </a:endParaRPr>
          </a:p>
          <a:p>
            <a:r>
              <a:rPr lang="en-US" sz="2800" dirty="0">
                <a:solidFill>
                  <a:srgbClr val="660066"/>
                </a:solidFill>
              </a:rPr>
              <a:t>By comparison, </a:t>
            </a:r>
          </a:p>
          <a:p>
            <a:r>
              <a:rPr lang="en-US" sz="2800" dirty="0">
                <a:solidFill>
                  <a:srgbClr val="FF0000"/>
                </a:solidFill>
              </a:rPr>
              <a:t>Extrinsic motivation </a:t>
            </a:r>
            <a:r>
              <a:rPr lang="en-US" sz="2800" dirty="0">
                <a:solidFill>
                  <a:srgbClr val="660066"/>
                </a:solidFill>
              </a:rPr>
              <a:t>refers to doing something for a reward or to avoid a negative consequence</a:t>
            </a:r>
          </a:p>
        </p:txBody>
      </p:sp>
      <p:pic>
        <p:nvPicPr>
          <p:cNvPr id="4" name="Picture 3"/>
          <p:cNvPicPr>
            <a:picLocks noChangeAspect="1"/>
          </p:cNvPicPr>
          <p:nvPr/>
        </p:nvPicPr>
        <p:blipFill>
          <a:blip r:embed="rId2"/>
          <a:stretch>
            <a:fillRect/>
          </a:stretch>
        </p:blipFill>
        <p:spPr>
          <a:xfrm>
            <a:off x="5022693" y="4170442"/>
            <a:ext cx="3371850" cy="2562225"/>
          </a:xfrm>
          <a:prstGeom prst="rect">
            <a:avLst/>
          </a:prstGeom>
        </p:spPr>
      </p:pic>
      <p:pic>
        <p:nvPicPr>
          <p:cNvPr id="5" name="Picture 4"/>
          <p:cNvPicPr>
            <a:picLocks noChangeAspect="1"/>
          </p:cNvPicPr>
          <p:nvPr/>
        </p:nvPicPr>
        <p:blipFill>
          <a:blip r:embed="rId3"/>
          <a:stretch>
            <a:fillRect/>
          </a:stretch>
        </p:blipFill>
        <p:spPr>
          <a:xfrm>
            <a:off x="1022852" y="4170442"/>
            <a:ext cx="3494827" cy="2621120"/>
          </a:xfrm>
          <a:prstGeom prst="rect">
            <a:avLst/>
          </a:prstGeom>
        </p:spPr>
      </p:pic>
    </p:spTree>
    <p:extLst>
      <p:ext uri="{BB962C8B-B14F-4D97-AF65-F5344CB8AC3E}">
        <p14:creationId xmlns:p14="http://schemas.microsoft.com/office/powerpoint/2010/main" val="1940580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 calcmode="lin" valueType="num">
                                      <p:cBhvr additive="base">
                                        <p:cTn id="1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88825" y="734165"/>
            <a:ext cx="7976951" cy="692519"/>
          </a:xfrm>
        </p:spPr>
        <p:txBody>
          <a:bodyPr>
            <a:noAutofit/>
          </a:bodyPr>
          <a:lstStyle/>
          <a:p>
            <a:pPr marL="45720" indent="0">
              <a:buNone/>
            </a:pPr>
            <a:r>
              <a:rPr lang="en-US" sz="3200" dirty="0"/>
              <a:t>B.2.2 	Outline the types of motivation. </a:t>
            </a:r>
            <a:endParaRPr lang="en-US" sz="3200" dirty="0">
              <a:effectLst/>
            </a:endParaRPr>
          </a:p>
        </p:txBody>
      </p:sp>
      <p:sp>
        <p:nvSpPr>
          <p:cNvPr id="2" name="TextBox 1"/>
          <p:cNvSpPr txBox="1"/>
          <p:nvPr/>
        </p:nvSpPr>
        <p:spPr>
          <a:xfrm>
            <a:off x="673414" y="1866646"/>
            <a:ext cx="7792362" cy="2677656"/>
          </a:xfrm>
          <a:prstGeom prst="rect">
            <a:avLst/>
          </a:prstGeom>
          <a:noFill/>
        </p:spPr>
        <p:txBody>
          <a:bodyPr wrap="square" rtlCol="0">
            <a:spAutoFit/>
          </a:bodyPr>
          <a:lstStyle/>
          <a:p>
            <a:r>
              <a:rPr lang="en-US" sz="2800" dirty="0">
                <a:solidFill>
                  <a:srgbClr val="660066"/>
                </a:solidFill>
              </a:rPr>
              <a:t>What are some of the intrinsic things that motivate you? In school?  Work?  Sports?</a:t>
            </a:r>
          </a:p>
          <a:p>
            <a:endParaRPr lang="en-US" sz="2800" dirty="0">
              <a:solidFill>
                <a:srgbClr val="660066"/>
              </a:solidFill>
            </a:endParaRPr>
          </a:p>
          <a:p>
            <a:r>
              <a:rPr lang="en-US" sz="2800" dirty="0">
                <a:solidFill>
                  <a:srgbClr val="660066"/>
                </a:solidFill>
              </a:rPr>
              <a:t>What are some extrinsic things that motivate you? In school?  Work?  Sports?</a:t>
            </a:r>
          </a:p>
          <a:p>
            <a:endParaRPr lang="en-US" sz="2800" dirty="0">
              <a:solidFill>
                <a:srgbClr val="660066"/>
              </a:solidFill>
            </a:endParaRPr>
          </a:p>
        </p:txBody>
      </p:sp>
    </p:spTree>
    <p:extLst>
      <p:ext uri="{BB962C8B-B14F-4D97-AF65-F5344CB8AC3E}">
        <p14:creationId xmlns:p14="http://schemas.microsoft.com/office/powerpoint/2010/main" val="2309503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dissolve">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50594" y="731520"/>
            <a:ext cx="7976951" cy="692519"/>
          </a:xfrm>
        </p:spPr>
        <p:txBody>
          <a:bodyPr>
            <a:noAutofit/>
          </a:bodyPr>
          <a:lstStyle/>
          <a:p>
            <a:pPr marL="45720" indent="0">
              <a:buNone/>
            </a:pPr>
            <a:r>
              <a:rPr lang="en-US" sz="3200" dirty="0"/>
              <a:t>B.2.2 	Outline the types of motivation. </a:t>
            </a:r>
            <a:endParaRPr lang="en-US" sz="3200" dirty="0">
              <a:effectLst/>
            </a:endParaRPr>
          </a:p>
        </p:txBody>
      </p:sp>
      <p:sp>
        <p:nvSpPr>
          <p:cNvPr id="4" name="TextBox 3"/>
          <p:cNvSpPr txBox="1"/>
          <p:nvPr/>
        </p:nvSpPr>
        <p:spPr>
          <a:xfrm>
            <a:off x="950594" y="1676146"/>
            <a:ext cx="7704734" cy="2246769"/>
          </a:xfrm>
          <a:prstGeom prst="rect">
            <a:avLst/>
          </a:prstGeom>
          <a:noFill/>
        </p:spPr>
        <p:txBody>
          <a:bodyPr wrap="square" rtlCol="0">
            <a:spAutoFit/>
          </a:bodyPr>
          <a:lstStyle/>
          <a:p>
            <a:r>
              <a:rPr lang="en-US" sz="2800" dirty="0"/>
              <a:t>Extrinsic motivation examples would be money, bonuses, nice cars, expensive houses, </a:t>
            </a:r>
          </a:p>
          <a:p>
            <a:r>
              <a:rPr lang="en-US" sz="2800" dirty="0"/>
              <a:t>high grades in school, gold medals for athletics, etc.</a:t>
            </a:r>
          </a:p>
          <a:p>
            <a:endParaRPr lang="en-US" sz="2800" dirty="0">
              <a:solidFill>
                <a:srgbClr val="660066"/>
              </a:solidFill>
            </a:endParaRPr>
          </a:p>
        </p:txBody>
      </p:sp>
      <p:pic>
        <p:nvPicPr>
          <p:cNvPr id="5" name="Picture 4"/>
          <p:cNvPicPr>
            <a:picLocks noChangeAspect="1"/>
          </p:cNvPicPr>
          <p:nvPr/>
        </p:nvPicPr>
        <p:blipFill>
          <a:blip r:embed="rId2"/>
          <a:stretch>
            <a:fillRect/>
          </a:stretch>
        </p:blipFill>
        <p:spPr>
          <a:xfrm>
            <a:off x="3686618" y="3281410"/>
            <a:ext cx="3529810" cy="3088584"/>
          </a:xfrm>
          <a:prstGeom prst="rect">
            <a:avLst/>
          </a:prstGeom>
        </p:spPr>
      </p:pic>
      <p:sp>
        <p:nvSpPr>
          <p:cNvPr id="6" name="TextBox 5"/>
          <p:cNvSpPr txBox="1"/>
          <p:nvPr/>
        </p:nvSpPr>
        <p:spPr>
          <a:xfrm>
            <a:off x="3094611" y="6425756"/>
            <a:ext cx="5832934" cy="246221"/>
          </a:xfrm>
          <a:prstGeom prst="rect">
            <a:avLst/>
          </a:prstGeom>
          <a:noFill/>
        </p:spPr>
        <p:txBody>
          <a:bodyPr wrap="none" rtlCol="0">
            <a:spAutoFit/>
          </a:bodyPr>
          <a:lstStyle/>
          <a:p>
            <a:r>
              <a:rPr lang="en-US" sz="1000" dirty="0"/>
              <a:t>http://</a:t>
            </a:r>
            <a:r>
              <a:rPr lang="en-US" sz="1000" dirty="0" err="1"/>
              <a:t>www.academia.edu</a:t>
            </a:r>
            <a:r>
              <a:rPr lang="en-US" sz="1000" dirty="0"/>
              <a:t>/1323999/</a:t>
            </a:r>
            <a:r>
              <a:rPr lang="en-US" sz="1000" dirty="0" err="1"/>
              <a:t>The_Difference_Between_Extrinsic_and_Intrinsic_Motivation</a:t>
            </a:r>
            <a:endParaRPr lang="en-US" sz="1000" dirty="0"/>
          </a:p>
        </p:txBody>
      </p:sp>
    </p:spTree>
    <p:extLst>
      <p:ext uri="{BB962C8B-B14F-4D97-AF65-F5344CB8AC3E}">
        <p14:creationId xmlns:p14="http://schemas.microsoft.com/office/powerpoint/2010/main" val="6373116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50594" y="731520"/>
            <a:ext cx="7976951" cy="692519"/>
          </a:xfrm>
        </p:spPr>
        <p:txBody>
          <a:bodyPr>
            <a:noAutofit/>
          </a:bodyPr>
          <a:lstStyle/>
          <a:p>
            <a:pPr marL="45720" indent="0">
              <a:buNone/>
            </a:pPr>
            <a:r>
              <a:rPr lang="en-US" sz="3200" dirty="0"/>
              <a:t>B.2.2 	Outline the types of motivation. </a:t>
            </a:r>
            <a:endParaRPr lang="en-US" sz="3200" dirty="0">
              <a:effectLst/>
            </a:endParaRPr>
          </a:p>
        </p:txBody>
      </p:sp>
      <p:sp>
        <p:nvSpPr>
          <p:cNvPr id="5" name="Rectangle 4"/>
          <p:cNvSpPr/>
          <p:nvPr/>
        </p:nvSpPr>
        <p:spPr>
          <a:xfrm>
            <a:off x="950593" y="2022671"/>
            <a:ext cx="7410239" cy="2677656"/>
          </a:xfrm>
          <a:prstGeom prst="rect">
            <a:avLst/>
          </a:prstGeom>
        </p:spPr>
        <p:txBody>
          <a:bodyPr wrap="square">
            <a:spAutoFit/>
          </a:bodyPr>
          <a:lstStyle/>
          <a:p>
            <a:pPr fontAlgn="base"/>
            <a:r>
              <a:rPr lang="en-US" sz="2800" dirty="0">
                <a:solidFill>
                  <a:srgbClr val="FF0000"/>
                </a:solidFill>
              </a:rPr>
              <a:t>Intrinsic motivation</a:t>
            </a:r>
            <a:r>
              <a:rPr lang="en-US" sz="2800" dirty="0">
                <a:solidFill>
                  <a:srgbClr val="660066"/>
                </a:solidFill>
              </a:rPr>
              <a:t> is the opposite. You</a:t>
            </a:r>
          </a:p>
          <a:p>
            <a:pPr fontAlgn="base"/>
            <a:r>
              <a:rPr lang="en-US" sz="2800" dirty="0">
                <a:solidFill>
                  <a:srgbClr val="660066"/>
                </a:solidFill>
              </a:rPr>
              <a:t>get paid for doing what you truly enjoy doing, nice cars and houses don’t motivate you as much as</a:t>
            </a:r>
          </a:p>
          <a:p>
            <a:pPr fontAlgn="base"/>
            <a:r>
              <a:rPr lang="en-US" sz="2800" dirty="0">
                <a:solidFill>
                  <a:srgbClr val="660066"/>
                </a:solidFill>
              </a:rPr>
              <a:t>your joy in work, learning, and the things that truly motivate you internally</a:t>
            </a:r>
          </a:p>
        </p:txBody>
      </p:sp>
      <p:sp>
        <p:nvSpPr>
          <p:cNvPr id="6" name="TextBox 5"/>
          <p:cNvSpPr txBox="1"/>
          <p:nvPr/>
        </p:nvSpPr>
        <p:spPr>
          <a:xfrm>
            <a:off x="3094611" y="6425756"/>
            <a:ext cx="5832934" cy="246221"/>
          </a:xfrm>
          <a:prstGeom prst="rect">
            <a:avLst/>
          </a:prstGeom>
          <a:noFill/>
        </p:spPr>
        <p:txBody>
          <a:bodyPr wrap="none" rtlCol="0">
            <a:spAutoFit/>
          </a:bodyPr>
          <a:lstStyle/>
          <a:p>
            <a:r>
              <a:rPr lang="en-US" sz="1000" dirty="0"/>
              <a:t>http://</a:t>
            </a:r>
            <a:r>
              <a:rPr lang="en-US" sz="1000" dirty="0" err="1"/>
              <a:t>www.academia.edu</a:t>
            </a:r>
            <a:r>
              <a:rPr lang="en-US" sz="1000" dirty="0"/>
              <a:t>/1323999/</a:t>
            </a:r>
            <a:r>
              <a:rPr lang="en-US" sz="1000" dirty="0" err="1"/>
              <a:t>The_Difference_Between_Extrinsic_and_Intrinsic_Motivation</a:t>
            </a:r>
            <a:endParaRPr lang="en-US" sz="1000" dirty="0"/>
          </a:p>
        </p:txBody>
      </p:sp>
    </p:spTree>
    <p:extLst>
      <p:ext uri="{BB962C8B-B14F-4D97-AF65-F5344CB8AC3E}">
        <p14:creationId xmlns:p14="http://schemas.microsoft.com/office/powerpoint/2010/main" val="22793006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50594" y="731520"/>
            <a:ext cx="7976951" cy="1787313"/>
          </a:xfrm>
        </p:spPr>
        <p:txBody>
          <a:bodyPr>
            <a:noAutofit/>
          </a:bodyPr>
          <a:lstStyle/>
          <a:p>
            <a:pPr marL="45720" indent="0">
              <a:buNone/>
            </a:pPr>
            <a:r>
              <a:rPr lang="en-US" sz="3200" dirty="0"/>
              <a:t>B.2.3 	Discuss the issues associated with the use of intrinsic and extrinsic motivators in sports and exercise. </a:t>
            </a:r>
          </a:p>
          <a:p>
            <a:pPr marL="45720" indent="0">
              <a:buNone/>
            </a:pPr>
            <a:r>
              <a:rPr lang="en-US" sz="3200" dirty="0"/>
              <a:t>. </a:t>
            </a:r>
            <a:endParaRPr lang="en-US" sz="3200" dirty="0">
              <a:effectLst/>
            </a:endParaRPr>
          </a:p>
        </p:txBody>
      </p:sp>
      <p:sp>
        <p:nvSpPr>
          <p:cNvPr id="5" name="TextBox 4"/>
          <p:cNvSpPr txBox="1"/>
          <p:nvPr/>
        </p:nvSpPr>
        <p:spPr>
          <a:xfrm>
            <a:off x="1016000" y="2751667"/>
            <a:ext cx="7607157" cy="2246769"/>
          </a:xfrm>
          <a:prstGeom prst="rect">
            <a:avLst/>
          </a:prstGeom>
          <a:noFill/>
        </p:spPr>
        <p:txBody>
          <a:bodyPr wrap="square" rtlCol="0">
            <a:spAutoFit/>
          </a:bodyPr>
          <a:lstStyle/>
          <a:p>
            <a:r>
              <a:rPr lang="en-US" sz="2800" dirty="0"/>
              <a:t>Extrinsic rewards influence intrinsic motivation. How?</a:t>
            </a:r>
          </a:p>
          <a:p>
            <a:endParaRPr lang="en-US" sz="2800" dirty="0"/>
          </a:p>
          <a:p>
            <a:r>
              <a:rPr lang="en-US" sz="2800" dirty="0"/>
              <a:t>Extrinsic rewards seen as controlling of behavior. </a:t>
            </a:r>
          </a:p>
        </p:txBody>
      </p:sp>
    </p:spTree>
    <p:extLst>
      <p:ext uri="{BB962C8B-B14F-4D97-AF65-F5344CB8AC3E}">
        <p14:creationId xmlns:p14="http://schemas.microsoft.com/office/powerpoint/2010/main" val="31323267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50594" y="731520"/>
            <a:ext cx="7976951" cy="1787313"/>
          </a:xfrm>
        </p:spPr>
        <p:txBody>
          <a:bodyPr>
            <a:noAutofit/>
          </a:bodyPr>
          <a:lstStyle/>
          <a:p>
            <a:pPr marL="45720" indent="0">
              <a:buNone/>
            </a:pPr>
            <a:r>
              <a:rPr lang="en-US" sz="3200" dirty="0"/>
              <a:t>B.2.3 	Discuss the issues associated with the use of intrinsic and extrinsic motivators in sports and exercise. </a:t>
            </a:r>
          </a:p>
          <a:p>
            <a:pPr marL="45720" indent="0">
              <a:buNone/>
            </a:pPr>
            <a:r>
              <a:rPr lang="en-US" sz="3200" dirty="0"/>
              <a:t>. </a:t>
            </a:r>
            <a:endParaRPr lang="en-US" sz="3200" dirty="0">
              <a:effectLst/>
            </a:endParaRPr>
          </a:p>
        </p:txBody>
      </p:sp>
      <p:sp>
        <p:nvSpPr>
          <p:cNvPr id="4" name="TextBox 3"/>
          <p:cNvSpPr txBox="1"/>
          <p:nvPr/>
        </p:nvSpPr>
        <p:spPr>
          <a:xfrm>
            <a:off x="719667" y="1968500"/>
            <a:ext cx="184666" cy="369332"/>
          </a:xfrm>
          <a:prstGeom prst="rect">
            <a:avLst/>
          </a:prstGeom>
          <a:noFill/>
        </p:spPr>
        <p:txBody>
          <a:bodyPr wrap="none" rtlCol="0">
            <a:spAutoFit/>
          </a:bodyPr>
          <a:lstStyle/>
          <a:p>
            <a:endParaRPr lang="en-US" dirty="0"/>
          </a:p>
        </p:txBody>
      </p:sp>
      <p:sp>
        <p:nvSpPr>
          <p:cNvPr id="2" name="TextBox 1"/>
          <p:cNvSpPr txBox="1"/>
          <p:nvPr/>
        </p:nvSpPr>
        <p:spPr>
          <a:xfrm>
            <a:off x="950594" y="2719324"/>
            <a:ext cx="7763388" cy="3970318"/>
          </a:xfrm>
          <a:prstGeom prst="rect">
            <a:avLst/>
          </a:prstGeom>
          <a:noFill/>
        </p:spPr>
        <p:txBody>
          <a:bodyPr wrap="square" rtlCol="0">
            <a:spAutoFit/>
          </a:bodyPr>
          <a:lstStyle/>
          <a:p>
            <a:r>
              <a:rPr lang="en-US" sz="2800" dirty="0"/>
              <a:t>Extrinsic rewards providing information about their level of performance. </a:t>
            </a:r>
          </a:p>
          <a:p>
            <a:endParaRPr lang="en-US" sz="2800" dirty="0"/>
          </a:p>
          <a:p>
            <a:r>
              <a:rPr lang="en-US" sz="2800" dirty="0"/>
              <a:t>Extrinsic rewards will enhance intrinsic motivation when the reward provides positive information with regard to the performer’s level of competence. </a:t>
            </a:r>
          </a:p>
          <a:p>
            <a:endParaRPr lang="en-US" sz="2800" dirty="0"/>
          </a:p>
          <a:p>
            <a:endParaRPr lang="en-US" sz="2800" dirty="0"/>
          </a:p>
        </p:txBody>
      </p:sp>
    </p:spTree>
    <p:extLst>
      <p:ext uri="{BB962C8B-B14F-4D97-AF65-F5344CB8AC3E}">
        <p14:creationId xmlns:p14="http://schemas.microsoft.com/office/powerpoint/2010/main" val="27822021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50594" y="731520"/>
            <a:ext cx="7976951" cy="692519"/>
          </a:xfrm>
        </p:spPr>
        <p:txBody>
          <a:bodyPr>
            <a:noAutofit/>
          </a:bodyPr>
          <a:lstStyle/>
          <a:p>
            <a:pPr marL="45720" indent="0">
              <a:buNone/>
            </a:pPr>
            <a:r>
              <a:rPr lang="en-US" sz="3200" dirty="0"/>
              <a:t>B.2.3 	Discuss the issues associated with the use of intrinsic and extrinsic motivators in sports and exercise. </a:t>
            </a:r>
            <a:endParaRPr lang="en-US" sz="3200" dirty="0">
              <a:effectLst/>
            </a:endParaRPr>
          </a:p>
        </p:txBody>
      </p:sp>
      <p:sp>
        <p:nvSpPr>
          <p:cNvPr id="2" name="TextBox 1"/>
          <p:cNvSpPr txBox="1"/>
          <p:nvPr/>
        </p:nvSpPr>
        <p:spPr>
          <a:xfrm>
            <a:off x="254000" y="3259667"/>
            <a:ext cx="8376362" cy="954107"/>
          </a:xfrm>
          <a:prstGeom prst="rect">
            <a:avLst/>
          </a:prstGeom>
          <a:noFill/>
        </p:spPr>
        <p:txBody>
          <a:bodyPr wrap="none" rtlCol="0">
            <a:spAutoFit/>
          </a:bodyPr>
          <a:lstStyle/>
          <a:p>
            <a:r>
              <a:rPr lang="en-US" sz="2800" dirty="0">
                <a:hlinkClick r:id="rId2"/>
              </a:rPr>
              <a:t>https://www.youtube.com/watch?v=4IGjH9kQHwE</a:t>
            </a:r>
            <a:endParaRPr lang="en-US" sz="2800" dirty="0"/>
          </a:p>
          <a:p>
            <a:endParaRPr lang="en-US" sz="2800" dirty="0"/>
          </a:p>
        </p:txBody>
      </p:sp>
    </p:spTree>
    <p:extLst>
      <p:ext uri="{BB962C8B-B14F-4D97-AF65-F5344CB8AC3E}">
        <p14:creationId xmlns:p14="http://schemas.microsoft.com/office/powerpoint/2010/main" val="16215262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142999" y="731520"/>
            <a:ext cx="7387167" cy="1067647"/>
          </a:xfrm>
        </p:spPr>
        <p:txBody>
          <a:bodyPr>
            <a:noAutofit/>
          </a:bodyPr>
          <a:lstStyle/>
          <a:p>
            <a:pPr marL="45720" indent="0">
              <a:buNone/>
            </a:pPr>
            <a:r>
              <a:rPr lang="en-US" sz="2800" dirty="0"/>
              <a:t>B.2.4 	Describe Atkinson’s model of Achievement Motivation. </a:t>
            </a:r>
          </a:p>
        </p:txBody>
      </p:sp>
      <p:sp>
        <p:nvSpPr>
          <p:cNvPr id="4" name="TextBox 3"/>
          <p:cNvSpPr txBox="1"/>
          <p:nvPr/>
        </p:nvSpPr>
        <p:spPr>
          <a:xfrm>
            <a:off x="762000" y="2582332"/>
            <a:ext cx="8043333" cy="2677656"/>
          </a:xfrm>
          <a:prstGeom prst="rect">
            <a:avLst/>
          </a:prstGeom>
          <a:noFill/>
        </p:spPr>
        <p:txBody>
          <a:bodyPr wrap="square" rtlCol="0">
            <a:spAutoFit/>
          </a:bodyPr>
          <a:lstStyle/>
          <a:p>
            <a:r>
              <a:rPr lang="en-US" sz="2800" dirty="0">
                <a:solidFill>
                  <a:srgbClr val="660066"/>
                </a:solidFill>
              </a:rPr>
              <a:t>Motivation is a balance between the motive to achieve success and the motive to avoid failure.</a:t>
            </a:r>
          </a:p>
          <a:p>
            <a:endParaRPr lang="en-US" sz="2800" dirty="0">
              <a:solidFill>
                <a:srgbClr val="660066"/>
              </a:solidFill>
            </a:endParaRPr>
          </a:p>
          <a:p>
            <a:r>
              <a:rPr lang="en-US" sz="2800" dirty="0">
                <a:solidFill>
                  <a:srgbClr val="660066"/>
                </a:solidFill>
              </a:rPr>
              <a:t>In sports, athletes enter with an approach-avoidance conflict.  That is, they are motivated by success but also by the fear of failure.</a:t>
            </a:r>
          </a:p>
        </p:txBody>
      </p:sp>
    </p:spTree>
    <p:extLst>
      <p:ext uri="{BB962C8B-B14F-4D97-AF65-F5344CB8AC3E}">
        <p14:creationId xmlns:p14="http://schemas.microsoft.com/office/powerpoint/2010/main" val="17114614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143000" y="731520"/>
            <a:ext cx="7162800" cy="1019663"/>
          </a:xfrm>
        </p:spPr>
        <p:txBody>
          <a:bodyPr>
            <a:normAutofit lnSpcReduction="10000"/>
          </a:bodyPr>
          <a:lstStyle/>
          <a:p>
            <a:pPr marL="45720" indent="0">
              <a:buNone/>
            </a:pPr>
            <a:r>
              <a:rPr lang="en-US" sz="3200" dirty="0"/>
              <a:t>B.1.2 Discuss social learning theory and personality. </a:t>
            </a:r>
          </a:p>
          <a:p>
            <a:pPr marL="45720" indent="0">
              <a:buNone/>
            </a:pPr>
            <a:endParaRPr lang="en-US" sz="3200" dirty="0"/>
          </a:p>
        </p:txBody>
      </p:sp>
      <p:sp>
        <p:nvSpPr>
          <p:cNvPr id="4" name="TextBox 3"/>
          <p:cNvSpPr txBox="1"/>
          <p:nvPr/>
        </p:nvSpPr>
        <p:spPr>
          <a:xfrm>
            <a:off x="750377" y="2578666"/>
            <a:ext cx="8004006" cy="3416320"/>
          </a:xfrm>
          <a:prstGeom prst="rect">
            <a:avLst/>
          </a:prstGeom>
          <a:noFill/>
        </p:spPr>
        <p:txBody>
          <a:bodyPr wrap="square" rtlCol="0">
            <a:spAutoFit/>
          </a:bodyPr>
          <a:lstStyle/>
          <a:p>
            <a:r>
              <a:rPr lang="en-US" sz="2400" dirty="0">
                <a:solidFill>
                  <a:srgbClr val="660066"/>
                </a:solidFill>
              </a:rPr>
              <a:t>We have the capacity to learn through observation.</a:t>
            </a:r>
          </a:p>
          <a:p>
            <a:endParaRPr lang="en-US" sz="2400" dirty="0">
              <a:solidFill>
                <a:srgbClr val="660066"/>
              </a:solidFill>
            </a:endParaRPr>
          </a:p>
          <a:p>
            <a:r>
              <a:rPr lang="en-US" sz="2400" dirty="0">
                <a:solidFill>
                  <a:srgbClr val="660066"/>
                </a:solidFill>
              </a:rPr>
              <a:t>The personality components of the </a:t>
            </a:r>
            <a:r>
              <a:rPr lang="en-US" sz="2400" dirty="0">
                <a:solidFill>
                  <a:srgbClr val="FF0000"/>
                </a:solidFill>
              </a:rPr>
              <a:t>social learning theory</a:t>
            </a:r>
            <a:r>
              <a:rPr lang="en-US" sz="2400" dirty="0">
                <a:solidFill>
                  <a:srgbClr val="660066"/>
                </a:solidFill>
              </a:rPr>
              <a:t> are mainly cognitive:</a:t>
            </a:r>
          </a:p>
          <a:p>
            <a:r>
              <a:rPr lang="en-US" sz="2400" dirty="0">
                <a:solidFill>
                  <a:srgbClr val="0000FF"/>
                </a:solidFill>
              </a:rPr>
              <a:t>	Knowing</a:t>
            </a:r>
          </a:p>
          <a:p>
            <a:r>
              <a:rPr lang="en-US" sz="2400" dirty="0">
                <a:solidFill>
                  <a:srgbClr val="0000FF"/>
                </a:solidFill>
              </a:rPr>
              <a:t>	Being aware</a:t>
            </a:r>
          </a:p>
          <a:p>
            <a:r>
              <a:rPr lang="en-US" sz="2400" dirty="0">
                <a:solidFill>
                  <a:srgbClr val="0000FF"/>
                </a:solidFill>
              </a:rPr>
              <a:t>	Thinking</a:t>
            </a:r>
          </a:p>
          <a:p>
            <a:r>
              <a:rPr lang="en-US" sz="2400" dirty="0">
                <a:solidFill>
                  <a:srgbClr val="0000FF"/>
                </a:solidFill>
              </a:rPr>
              <a:t>	Learning </a:t>
            </a:r>
          </a:p>
          <a:p>
            <a:r>
              <a:rPr lang="en-US" sz="2400" dirty="0">
                <a:solidFill>
                  <a:srgbClr val="0000FF"/>
                </a:solidFill>
              </a:rPr>
              <a:t>	Judging</a:t>
            </a:r>
          </a:p>
        </p:txBody>
      </p:sp>
      <p:pic>
        <p:nvPicPr>
          <p:cNvPr id="5" name="Picture 4"/>
          <p:cNvPicPr>
            <a:picLocks noChangeAspect="1"/>
          </p:cNvPicPr>
          <p:nvPr/>
        </p:nvPicPr>
        <p:blipFill>
          <a:blip r:embed="rId2"/>
          <a:stretch>
            <a:fillRect/>
          </a:stretch>
        </p:blipFill>
        <p:spPr>
          <a:xfrm>
            <a:off x="4877036" y="3791524"/>
            <a:ext cx="2854794" cy="2854794"/>
          </a:xfrm>
          <a:prstGeom prst="rect">
            <a:avLst/>
          </a:prstGeom>
        </p:spPr>
      </p:pic>
    </p:spTree>
    <p:extLst>
      <p:ext uri="{BB962C8B-B14F-4D97-AF65-F5344CB8AC3E}">
        <p14:creationId xmlns:p14="http://schemas.microsoft.com/office/powerpoint/2010/main" val="125487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additive="base">
                                        <p:cTn id="7" dur="500"/>
                                        <p:tgtEl>
                                          <p:spTgt spid="4">
                                            <p:txEl>
                                              <p:pRg st="3" end="3"/>
                                            </p:txEl>
                                          </p:spTgt>
                                        </p:tgtEl>
                                        <p:attrNameLst>
                                          <p:attrName>ppt_y</p:attrName>
                                        </p:attrNameLst>
                                      </p:cBhvr>
                                      <p:tavLst>
                                        <p:tav tm="0">
                                          <p:val>
                                            <p:strVal val="#ppt_y+#ppt_h*1.125000"/>
                                          </p:val>
                                        </p:tav>
                                        <p:tav tm="100000">
                                          <p:val>
                                            <p:strVal val="#ppt_y"/>
                                          </p:val>
                                        </p:tav>
                                      </p:tavLst>
                                    </p:anim>
                                    <p:animEffect transition="in" filter="wipe(up)">
                                      <p:cBhvr>
                                        <p:cTn id="8" dur="500"/>
                                        <p:tgtEl>
                                          <p:spTgt spid="4">
                                            <p:txEl>
                                              <p:pRg st="3" end="3"/>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p:tgtEl>
                                          <p:spTgt spid="4">
                                            <p:txEl>
                                              <p:pRg st="4" end="4"/>
                                            </p:txEl>
                                          </p:spTgt>
                                        </p:tgtEl>
                                        <p:attrNameLst>
                                          <p:attrName>ppt_y</p:attrName>
                                        </p:attrNameLst>
                                      </p:cBhvr>
                                      <p:tavLst>
                                        <p:tav tm="0">
                                          <p:val>
                                            <p:strVal val="#ppt_y+#ppt_h*1.125000"/>
                                          </p:val>
                                        </p:tav>
                                        <p:tav tm="100000">
                                          <p:val>
                                            <p:strVal val="#ppt_y"/>
                                          </p:val>
                                        </p:tav>
                                      </p:tavLst>
                                    </p:anim>
                                    <p:animEffect transition="in" filter="wipe(up)">
                                      <p:cBhvr>
                                        <p:cTn id="14" dur="500"/>
                                        <p:tgtEl>
                                          <p:spTgt spid="4">
                                            <p:txEl>
                                              <p:pRg st="4" end="4"/>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 calcmode="lin" valueType="num">
                                      <p:cBhvr additive="base">
                                        <p:cTn id="19" dur="500"/>
                                        <p:tgtEl>
                                          <p:spTgt spid="4">
                                            <p:txEl>
                                              <p:pRg st="5" end="5"/>
                                            </p:txEl>
                                          </p:spTgt>
                                        </p:tgtEl>
                                        <p:attrNameLst>
                                          <p:attrName>ppt_y</p:attrName>
                                        </p:attrNameLst>
                                      </p:cBhvr>
                                      <p:tavLst>
                                        <p:tav tm="0">
                                          <p:val>
                                            <p:strVal val="#ppt_y+#ppt_h*1.125000"/>
                                          </p:val>
                                        </p:tav>
                                        <p:tav tm="100000">
                                          <p:val>
                                            <p:strVal val="#ppt_y"/>
                                          </p:val>
                                        </p:tav>
                                      </p:tavLst>
                                    </p:anim>
                                    <p:animEffect transition="in" filter="wipe(up)">
                                      <p:cBhvr>
                                        <p:cTn id="20" dur="500"/>
                                        <p:tgtEl>
                                          <p:spTgt spid="4">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p:tgtEl>
                                          <p:spTgt spid="4">
                                            <p:txEl>
                                              <p:pRg st="6" end="6"/>
                                            </p:txEl>
                                          </p:spTgt>
                                        </p:tgtEl>
                                        <p:attrNameLst>
                                          <p:attrName>ppt_y</p:attrName>
                                        </p:attrNameLst>
                                      </p:cBhvr>
                                      <p:tavLst>
                                        <p:tav tm="0">
                                          <p:val>
                                            <p:strVal val="#ppt_y+#ppt_h*1.125000"/>
                                          </p:val>
                                        </p:tav>
                                        <p:tav tm="100000">
                                          <p:val>
                                            <p:strVal val="#ppt_y"/>
                                          </p:val>
                                        </p:tav>
                                      </p:tavLst>
                                    </p:anim>
                                    <p:animEffect transition="in" filter="wipe(up)">
                                      <p:cBhvr>
                                        <p:cTn id="26" dur="500"/>
                                        <p:tgtEl>
                                          <p:spTgt spid="4">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 calcmode="lin" valueType="num">
                                      <p:cBhvr additive="base">
                                        <p:cTn id="31" dur="500"/>
                                        <p:tgtEl>
                                          <p:spTgt spid="4">
                                            <p:txEl>
                                              <p:pRg st="7" end="7"/>
                                            </p:txEl>
                                          </p:spTgt>
                                        </p:tgtEl>
                                        <p:attrNameLst>
                                          <p:attrName>ppt_y</p:attrName>
                                        </p:attrNameLst>
                                      </p:cBhvr>
                                      <p:tavLst>
                                        <p:tav tm="0">
                                          <p:val>
                                            <p:strVal val="#ppt_y+#ppt_h*1.125000"/>
                                          </p:val>
                                        </p:tav>
                                        <p:tav tm="100000">
                                          <p:val>
                                            <p:strVal val="#ppt_y"/>
                                          </p:val>
                                        </p:tav>
                                      </p:tavLst>
                                    </p:anim>
                                    <p:animEffect transition="in" filter="wipe(up)">
                                      <p:cBhvr>
                                        <p:cTn id="3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143000" y="731520"/>
            <a:ext cx="7162800" cy="1462270"/>
          </a:xfrm>
        </p:spPr>
        <p:txBody>
          <a:bodyPr>
            <a:normAutofit/>
          </a:bodyPr>
          <a:lstStyle/>
          <a:p>
            <a:pPr marL="45720" indent="0">
              <a:buNone/>
            </a:pPr>
            <a:r>
              <a:rPr lang="en-US" sz="3200" dirty="0"/>
              <a:t>B.2.4 	Describe Atkinson’s model of Achievement Motivation. </a:t>
            </a:r>
          </a:p>
          <a:p>
            <a:pPr marL="45720" indent="0">
              <a:buNone/>
            </a:pPr>
            <a:endParaRPr lang="en-US" sz="3200" dirty="0"/>
          </a:p>
        </p:txBody>
      </p:sp>
      <p:sp>
        <p:nvSpPr>
          <p:cNvPr id="2" name="TextBox 1"/>
          <p:cNvSpPr txBox="1"/>
          <p:nvPr/>
        </p:nvSpPr>
        <p:spPr>
          <a:xfrm>
            <a:off x="914197" y="2243535"/>
            <a:ext cx="7022826" cy="954107"/>
          </a:xfrm>
          <a:prstGeom prst="rect">
            <a:avLst/>
          </a:prstGeom>
          <a:noFill/>
        </p:spPr>
        <p:txBody>
          <a:bodyPr wrap="none" rtlCol="0">
            <a:spAutoFit/>
          </a:bodyPr>
          <a:lstStyle/>
          <a:p>
            <a:pPr algn="ctr"/>
            <a:r>
              <a:rPr lang="en-US" sz="2800" dirty="0">
                <a:solidFill>
                  <a:srgbClr val="660066"/>
                </a:solidFill>
              </a:rPr>
              <a:t>Achievement motivation = </a:t>
            </a:r>
          </a:p>
          <a:p>
            <a:pPr algn="ctr"/>
            <a:r>
              <a:rPr lang="en-US" sz="2800" dirty="0">
                <a:solidFill>
                  <a:srgbClr val="660066"/>
                </a:solidFill>
              </a:rPr>
              <a:t>The desire to succeed – The fear of failure </a:t>
            </a:r>
          </a:p>
        </p:txBody>
      </p:sp>
    </p:spTree>
    <p:extLst>
      <p:ext uri="{BB962C8B-B14F-4D97-AF65-F5344CB8AC3E}">
        <p14:creationId xmlns:p14="http://schemas.microsoft.com/office/powerpoint/2010/main" val="35523924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143000" y="731520"/>
            <a:ext cx="7162800" cy="1462270"/>
          </a:xfrm>
        </p:spPr>
        <p:txBody>
          <a:bodyPr>
            <a:normAutofit/>
          </a:bodyPr>
          <a:lstStyle/>
          <a:p>
            <a:pPr marL="45720" indent="0">
              <a:buNone/>
            </a:pPr>
            <a:r>
              <a:rPr lang="en-US" sz="3200" dirty="0"/>
              <a:t>B.2.4 	Describe Atkinson’s model of Achievement Motivation. </a:t>
            </a:r>
          </a:p>
          <a:p>
            <a:pPr marL="45720" indent="0">
              <a:buNone/>
            </a:pPr>
            <a:endParaRPr lang="en-US" sz="3200" dirty="0"/>
          </a:p>
        </p:txBody>
      </p:sp>
      <p:sp>
        <p:nvSpPr>
          <p:cNvPr id="2" name="TextBox 1"/>
          <p:cNvSpPr txBox="1"/>
          <p:nvPr/>
        </p:nvSpPr>
        <p:spPr>
          <a:xfrm>
            <a:off x="757591" y="2250716"/>
            <a:ext cx="8155234" cy="3108544"/>
          </a:xfrm>
          <a:prstGeom prst="rect">
            <a:avLst/>
          </a:prstGeom>
          <a:noFill/>
        </p:spPr>
        <p:txBody>
          <a:bodyPr wrap="square" rtlCol="0">
            <a:spAutoFit/>
          </a:bodyPr>
          <a:lstStyle/>
          <a:p>
            <a:r>
              <a:rPr lang="en-US" sz="2800" dirty="0">
                <a:solidFill>
                  <a:srgbClr val="660066"/>
                </a:solidFill>
              </a:rPr>
              <a:t>Some athletes the desire to succeed is greater than the fear of failure. They are said to be high in achievement motivation</a:t>
            </a:r>
          </a:p>
          <a:p>
            <a:endParaRPr lang="en-US" sz="2800" dirty="0">
              <a:solidFill>
                <a:srgbClr val="660066"/>
              </a:solidFill>
            </a:endParaRPr>
          </a:p>
          <a:p>
            <a:r>
              <a:rPr lang="en-US" sz="2800" dirty="0">
                <a:solidFill>
                  <a:srgbClr val="660066"/>
                </a:solidFill>
              </a:rPr>
              <a:t>Some athletes the fear of failure is greater than the desire for success.  They are said to be low in achievement motivation </a:t>
            </a:r>
          </a:p>
        </p:txBody>
      </p:sp>
    </p:spTree>
    <p:extLst>
      <p:ext uri="{BB962C8B-B14F-4D97-AF65-F5344CB8AC3E}">
        <p14:creationId xmlns:p14="http://schemas.microsoft.com/office/powerpoint/2010/main" val="33648757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143000" y="731520"/>
            <a:ext cx="7162800" cy="1462270"/>
          </a:xfrm>
        </p:spPr>
        <p:txBody>
          <a:bodyPr>
            <a:normAutofit/>
          </a:bodyPr>
          <a:lstStyle/>
          <a:p>
            <a:pPr marL="45720" indent="0">
              <a:buNone/>
            </a:pPr>
            <a:r>
              <a:rPr lang="en-US" sz="3200" dirty="0"/>
              <a:t>B.2.4 	Describe Atkinson’s model of Achievement Motivation. </a:t>
            </a:r>
          </a:p>
          <a:p>
            <a:pPr marL="45720" indent="0">
              <a:buNone/>
            </a:pPr>
            <a:endParaRPr lang="en-US" sz="3200" dirty="0"/>
          </a:p>
        </p:txBody>
      </p:sp>
      <p:sp>
        <p:nvSpPr>
          <p:cNvPr id="2" name="TextBox 1"/>
          <p:cNvSpPr txBox="1"/>
          <p:nvPr/>
        </p:nvSpPr>
        <p:spPr>
          <a:xfrm>
            <a:off x="1143000" y="3040595"/>
            <a:ext cx="7391767" cy="1815882"/>
          </a:xfrm>
          <a:prstGeom prst="rect">
            <a:avLst/>
          </a:prstGeom>
          <a:noFill/>
        </p:spPr>
        <p:txBody>
          <a:bodyPr wrap="none" rtlCol="0">
            <a:spAutoFit/>
          </a:bodyPr>
          <a:lstStyle/>
          <a:p>
            <a:pPr marL="457200" indent="-457200">
              <a:buFont typeface="Arial"/>
              <a:buChar char="•"/>
            </a:pPr>
            <a:r>
              <a:rPr lang="en-US" sz="2800" dirty="0">
                <a:solidFill>
                  <a:srgbClr val="660066"/>
                </a:solidFill>
              </a:rPr>
              <a:t>Select challenging tasks</a:t>
            </a:r>
          </a:p>
          <a:p>
            <a:pPr marL="457200" indent="-457200">
              <a:buFont typeface="Arial"/>
              <a:buChar char="•"/>
            </a:pPr>
            <a:r>
              <a:rPr lang="en-US" sz="2800" dirty="0">
                <a:solidFill>
                  <a:srgbClr val="660066"/>
                </a:solidFill>
              </a:rPr>
              <a:t>Display a high level of effort</a:t>
            </a:r>
          </a:p>
          <a:p>
            <a:pPr marL="457200" indent="-457200">
              <a:buFont typeface="Arial"/>
              <a:buChar char="•"/>
            </a:pPr>
            <a:r>
              <a:rPr lang="en-US" sz="2800" dirty="0">
                <a:solidFill>
                  <a:srgbClr val="660066"/>
                </a:solidFill>
              </a:rPr>
              <a:t>Continue to try hard in difficult situations</a:t>
            </a:r>
          </a:p>
          <a:p>
            <a:pPr marL="457200" indent="-457200">
              <a:buFont typeface="Arial"/>
              <a:buChar char="•"/>
            </a:pPr>
            <a:r>
              <a:rPr lang="en-US" sz="2800" dirty="0">
                <a:solidFill>
                  <a:srgbClr val="660066"/>
                </a:solidFill>
              </a:rPr>
              <a:t>Focus on the pride of success</a:t>
            </a:r>
          </a:p>
        </p:txBody>
      </p:sp>
      <p:sp>
        <p:nvSpPr>
          <p:cNvPr id="4" name="TextBox 3"/>
          <p:cNvSpPr txBox="1"/>
          <p:nvPr/>
        </p:nvSpPr>
        <p:spPr>
          <a:xfrm>
            <a:off x="3297744" y="2193790"/>
            <a:ext cx="2527405" cy="523220"/>
          </a:xfrm>
          <a:prstGeom prst="rect">
            <a:avLst/>
          </a:prstGeom>
          <a:noFill/>
        </p:spPr>
        <p:txBody>
          <a:bodyPr wrap="none" rtlCol="0">
            <a:spAutoFit/>
          </a:bodyPr>
          <a:lstStyle/>
          <a:p>
            <a:r>
              <a:rPr lang="en-US" sz="2800" dirty="0">
                <a:solidFill>
                  <a:srgbClr val="FF0000"/>
                </a:solidFill>
              </a:rPr>
              <a:t>High Achievers</a:t>
            </a:r>
          </a:p>
        </p:txBody>
      </p:sp>
    </p:spTree>
    <p:extLst>
      <p:ext uri="{BB962C8B-B14F-4D97-AF65-F5344CB8AC3E}">
        <p14:creationId xmlns:p14="http://schemas.microsoft.com/office/powerpoint/2010/main" val="15663371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143000" y="731520"/>
            <a:ext cx="7162800" cy="1462270"/>
          </a:xfrm>
        </p:spPr>
        <p:txBody>
          <a:bodyPr>
            <a:normAutofit/>
          </a:bodyPr>
          <a:lstStyle/>
          <a:p>
            <a:pPr marL="45720" indent="0">
              <a:buNone/>
            </a:pPr>
            <a:r>
              <a:rPr lang="en-US" sz="3200" dirty="0"/>
              <a:t>B.2.4 	Describe Atkinson’s model of Achievement Motivation. </a:t>
            </a:r>
          </a:p>
          <a:p>
            <a:pPr marL="45720" indent="0">
              <a:buNone/>
            </a:pPr>
            <a:endParaRPr lang="en-US" sz="3200" dirty="0"/>
          </a:p>
        </p:txBody>
      </p:sp>
      <p:sp>
        <p:nvSpPr>
          <p:cNvPr id="4" name="TextBox 3"/>
          <p:cNvSpPr txBox="1"/>
          <p:nvPr/>
        </p:nvSpPr>
        <p:spPr>
          <a:xfrm>
            <a:off x="3297744" y="2193790"/>
            <a:ext cx="2455345" cy="523220"/>
          </a:xfrm>
          <a:prstGeom prst="rect">
            <a:avLst/>
          </a:prstGeom>
          <a:noFill/>
        </p:spPr>
        <p:txBody>
          <a:bodyPr wrap="none" rtlCol="0">
            <a:spAutoFit/>
          </a:bodyPr>
          <a:lstStyle/>
          <a:p>
            <a:r>
              <a:rPr lang="en-US" sz="2800" dirty="0">
                <a:solidFill>
                  <a:srgbClr val="FF0000"/>
                </a:solidFill>
              </a:rPr>
              <a:t>Low Achievers</a:t>
            </a:r>
          </a:p>
        </p:txBody>
      </p:sp>
      <p:sp>
        <p:nvSpPr>
          <p:cNvPr id="2" name="TextBox 1"/>
          <p:cNvSpPr txBox="1"/>
          <p:nvPr/>
        </p:nvSpPr>
        <p:spPr>
          <a:xfrm>
            <a:off x="1114103" y="2941530"/>
            <a:ext cx="7520007" cy="1815882"/>
          </a:xfrm>
          <a:prstGeom prst="rect">
            <a:avLst/>
          </a:prstGeom>
          <a:noFill/>
        </p:spPr>
        <p:txBody>
          <a:bodyPr wrap="none" rtlCol="0">
            <a:spAutoFit/>
          </a:bodyPr>
          <a:lstStyle/>
          <a:p>
            <a:pPr marL="457200" indent="-457200">
              <a:buFont typeface="Arial"/>
              <a:buChar char="•"/>
            </a:pPr>
            <a:r>
              <a:rPr lang="en-US" sz="2800" dirty="0">
                <a:solidFill>
                  <a:srgbClr val="660066"/>
                </a:solidFill>
              </a:rPr>
              <a:t>Avoid challenging activities</a:t>
            </a:r>
          </a:p>
          <a:p>
            <a:pPr marL="457200" indent="-457200">
              <a:buFont typeface="Arial"/>
              <a:buChar char="•"/>
            </a:pPr>
            <a:r>
              <a:rPr lang="en-US" sz="2800" dirty="0">
                <a:solidFill>
                  <a:srgbClr val="660066"/>
                </a:solidFill>
              </a:rPr>
              <a:t>Exert less effort when they take part</a:t>
            </a:r>
          </a:p>
          <a:p>
            <a:pPr marL="457200" indent="-457200">
              <a:buFont typeface="Arial"/>
              <a:buChar char="•"/>
            </a:pPr>
            <a:r>
              <a:rPr lang="en-US" sz="2800" dirty="0">
                <a:solidFill>
                  <a:srgbClr val="660066"/>
                </a:solidFill>
              </a:rPr>
              <a:t>Exert less persistence when they take part</a:t>
            </a:r>
          </a:p>
          <a:p>
            <a:pPr marL="457200" indent="-457200">
              <a:buFont typeface="Arial"/>
              <a:buChar char="•"/>
            </a:pPr>
            <a:r>
              <a:rPr lang="en-US" sz="2800" dirty="0">
                <a:solidFill>
                  <a:srgbClr val="660066"/>
                </a:solidFill>
              </a:rPr>
              <a:t>Focus on the shame of failure</a:t>
            </a:r>
          </a:p>
        </p:txBody>
      </p:sp>
    </p:spTree>
    <p:extLst>
      <p:ext uri="{BB962C8B-B14F-4D97-AF65-F5344CB8AC3E}">
        <p14:creationId xmlns:p14="http://schemas.microsoft.com/office/powerpoint/2010/main" val="20440139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04800" y="374468"/>
            <a:ext cx="8429527" cy="1154370"/>
          </a:xfrm>
        </p:spPr>
        <p:txBody>
          <a:bodyPr>
            <a:normAutofit/>
          </a:bodyPr>
          <a:lstStyle/>
          <a:p>
            <a:pPr marL="45720" indent="0">
              <a:buNone/>
            </a:pPr>
            <a:r>
              <a:rPr lang="en-US" sz="3200" dirty="0" smtClean="0"/>
              <a:t>B.2.5 </a:t>
            </a:r>
            <a:r>
              <a:rPr lang="en-US" sz="3200" dirty="0"/>
              <a:t>	</a:t>
            </a:r>
            <a:r>
              <a:rPr lang="en-US" sz="3200" dirty="0" smtClean="0"/>
              <a:t>Outline Goal Orientation Theory</a:t>
            </a:r>
            <a:endParaRPr lang="en-US" sz="3200" dirty="0"/>
          </a:p>
        </p:txBody>
      </p:sp>
      <p:sp>
        <p:nvSpPr>
          <p:cNvPr id="6" name="TextBox 5"/>
          <p:cNvSpPr txBox="1"/>
          <p:nvPr/>
        </p:nvSpPr>
        <p:spPr>
          <a:xfrm>
            <a:off x="304800" y="1713621"/>
            <a:ext cx="8734697" cy="954107"/>
          </a:xfrm>
          <a:prstGeom prst="rect">
            <a:avLst/>
          </a:prstGeom>
          <a:noFill/>
        </p:spPr>
        <p:txBody>
          <a:bodyPr wrap="square" rtlCol="0">
            <a:spAutoFit/>
          </a:bodyPr>
          <a:lstStyle/>
          <a:p>
            <a:r>
              <a:rPr lang="en-US" sz="2800" dirty="0" smtClean="0">
                <a:solidFill>
                  <a:srgbClr val="660066"/>
                </a:solidFill>
              </a:rPr>
              <a:t>States that individuals have either “task oriented” or “ego oriented” goals</a:t>
            </a:r>
            <a:endParaRPr lang="en-US" sz="2800" dirty="0">
              <a:solidFill>
                <a:srgbClr val="660066"/>
              </a:solidFill>
            </a:endParaRPr>
          </a:p>
        </p:txBody>
      </p:sp>
      <p:sp>
        <p:nvSpPr>
          <p:cNvPr id="4" name="Down Arrow 3"/>
          <p:cNvSpPr/>
          <p:nvPr/>
        </p:nvSpPr>
        <p:spPr>
          <a:xfrm>
            <a:off x="4109297" y="881985"/>
            <a:ext cx="1036320" cy="8945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60108" y="2963301"/>
            <a:ext cx="8734697" cy="523220"/>
          </a:xfrm>
          <a:prstGeom prst="rect">
            <a:avLst/>
          </a:prstGeom>
          <a:noFill/>
        </p:spPr>
        <p:txBody>
          <a:bodyPr wrap="square" rtlCol="0">
            <a:spAutoFit/>
          </a:bodyPr>
          <a:lstStyle/>
          <a:p>
            <a:r>
              <a:rPr lang="en-US" sz="2800" dirty="0" smtClean="0">
                <a:solidFill>
                  <a:srgbClr val="660066"/>
                </a:solidFill>
              </a:rPr>
              <a:t>Task oriented people focus on mastery of a task</a:t>
            </a:r>
          </a:p>
        </p:txBody>
      </p:sp>
      <p:sp>
        <p:nvSpPr>
          <p:cNvPr id="8" name="TextBox 7"/>
          <p:cNvSpPr txBox="1"/>
          <p:nvPr/>
        </p:nvSpPr>
        <p:spPr>
          <a:xfrm>
            <a:off x="260108" y="4102191"/>
            <a:ext cx="8734697" cy="954107"/>
          </a:xfrm>
          <a:prstGeom prst="rect">
            <a:avLst/>
          </a:prstGeom>
          <a:noFill/>
        </p:spPr>
        <p:txBody>
          <a:bodyPr wrap="square" rtlCol="0">
            <a:spAutoFit/>
          </a:bodyPr>
          <a:lstStyle/>
          <a:p>
            <a:r>
              <a:rPr lang="en-US" sz="2800" dirty="0" smtClean="0">
                <a:solidFill>
                  <a:srgbClr val="660066"/>
                </a:solidFill>
              </a:rPr>
              <a:t>Ego oriented people on being superior to others and winning competitions</a:t>
            </a:r>
            <a:endParaRPr lang="en-US" sz="2800" dirty="0">
              <a:solidFill>
                <a:srgbClr val="660066"/>
              </a:solidFill>
            </a:endParaRPr>
          </a:p>
        </p:txBody>
      </p:sp>
    </p:spTree>
    <p:extLst>
      <p:ext uri="{BB962C8B-B14F-4D97-AF65-F5344CB8AC3E}">
        <p14:creationId xmlns:p14="http://schemas.microsoft.com/office/powerpoint/2010/main" val="1866210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9303" y="740683"/>
            <a:ext cx="8734697" cy="523220"/>
          </a:xfrm>
          <a:prstGeom prst="rect">
            <a:avLst/>
          </a:prstGeom>
          <a:noFill/>
        </p:spPr>
        <p:txBody>
          <a:bodyPr wrap="square" rtlCol="0">
            <a:spAutoFit/>
          </a:bodyPr>
          <a:lstStyle/>
          <a:p>
            <a:r>
              <a:rPr lang="en-US" sz="2800" dirty="0" smtClean="0">
                <a:solidFill>
                  <a:srgbClr val="660066"/>
                </a:solidFill>
              </a:rPr>
              <a:t>Task vs. Ego orientation can affect behaviors:</a:t>
            </a:r>
            <a:endParaRPr lang="en-US" sz="2800" dirty="0">
              <a:solidFill>
                <a:srgbClr val="660066"/>
              </a:solidFill>
            </a:endParaRPr>
          </a:p>
        </p:txBody>
      </p:sp>
      <p:sp>
        <p:nvSpPr>
          <p:cNvPr id="5" name="TextBox 4"/>
          <p:cNvSpPr txBox="1"/>
          <p:nvPr/>
        </p:nvSpPr>
        <p:spPr>
          <a:xfrm>
            <a:off x="409302" y="1620248"/>
            <a:ext cx="8734697" cy="1815882"/>
          </a:xfrm>
          <a:prstGeom prst="rect">
            <a:avLst/>
          </a:prstGeom>
          <a:noFill/>
        </p:spPr>
        <p:txBody>
          <a:bodyPr wrap="square" rtlCol="0">
            <a:spAutoFit/>
          </a:bodyPr>
          <a:lstStyle/>
          <a:p>
            <a:r>
              <a:rPr lang="en-US" sz="2800" dirty="0" smtClean="0">
                <a:solidFill>
                  <a:srgbClr val="660066"/>
                </a:solidFill>
              </a:rPr>
              <a:t>In </a:t>
            </a:r>
            <a:r>
              <a:rPr lang="en-US" sz="2800" b="1" u="sng" dirty="0" smtClean="0">
                <a:solidFill>
                  <a:srgbClr val="660066"/>
                </a:solidFill>
              </a:rPr>
              <a:t>task</a:t>
            </a:r>
            <a:r>
              <a:rPr lang="en-US" sz="2800" dirty="0" smtClean="0">
                <a:solidFill>
                  <a:srgbClr val="660066"/>
                </a:solidFill>
              </a:rPr>
              <a:t> orientation, ego is irrelevant.  Subjects are more likely to have positive experience, show greater effort, choose difficult tasks and retain interest in the activity</a:t>
            </a:r>
            <a:endParaRPr lang="en-US" sz="2800" dirty="0">
              <a:solidFill>
                <a:srgbClr val="660066"/>
              </a:solidFill>
            </a:endParaRPr>
          </a:p>
        </p:txBody>
      </p:sp>
      <p:sp>
        <p:nvSpPr>
          <p:cNvPr id="6" name="TextBox 5"/>
          <p:cNvSpPr txBox="1"/>
          <p:nvPr/>
        </p:nvSpPr>
        <p:spPr>
          <a:xfrm>
            <a:off x="409303" y="3531672"/>
            <a:ext cx="8734697" cy="1815882"/>
          </a:xfrm>
          <a:prstGeom prst="rect">
            <a:avLst/>
          </a:prstGeom>
          <a:noFill/>
        </p:spPr>
        <p:txBody>
          <a:bodyPr wrap="square" rtlCol="0">
            <a:spAutoFit/>
          </a:bodyPr>
          <a:lstStyle/>
          <a:p>
            <a:r>
              <a:rPr lang="en-US" sz="2800" b="1" u="sng" dirty="0" smtClean="0">
                <a:solidFill>
                  <a:srgbClr val="660066"/>
                </a:solidFill>
              </a:rPr>
              <a:t>Ego</a:t>
            </a:r>
            <a:r>
              <a:rPr lang="en-US" sz="2800" dirty="0" smtClean="0">
                <a:solidFill>
                  <a:srgbClr val="660066"/>
                </a:solidFill>
              </a:rPr>
              <a:t> oriented people are only likely to persevere and give maximum effort if they perceive their ability to be high.  If they lose or perceive their ability to be low they may not continue.</a:t>
            </a:r>
            <a:endParaRPr lang="en-US" sz="2800" dirty="0">
              <a:solidFill>
                <a:srgbClr val="660066"/>
              </a:solidFill>
            </a:endParaRPr>
          </a:p>
        </p:txBody>
      </p:sp>
      <p:sp>
        <p:nvSpPr>
          <p:cNvPr id="7" name="TextBox 6"/>
          <p:cNvSpPr txBox="1"/>
          <p:nvPr/>
        </p:nvSpPr>
        <p:spPr>
          <a:xfrm>
            <a:off x="478969" y="5443096"/>
            <a:ext cx="8734697" cy="954107"/>
          </a:xfrm>
          <a:prstGeom prst="rect">
            <a:avLst/>
          </a:prstGeom>
          <a:noFill/>
        </p:spPr>
        <p:txBody>
          <a:bodyPr wrap="square" rtlCol="0">
            <a:spAutoFit/>
          </a:bodyPr>
          <a:lstStyle/>
          <a:p>
            <a:r>
              <a:rPr lang="en-US" sz="2800" dirty="0" smtClean="0">
                <a:solidFill>
                  <a:srgbClr val="660066"/>
                </a:solidFill>
              </a:rPr>
              <a:t>TAKE THE “TEOSQ” –</a:t>
            </a:r>
            <a:r>
              <a:rPr lang="en-US" sz="2800" b="1" u="sng" dirty="0" smtClean="0">
                <a:solidFill>
                  <a:srgbClr val="660066"/>
                </a:solidFill>
              </a:rPr>
              <a:t>T</a:t>
            </a:r>
            <a:r>
              <a:rPr lang="en-US" sz="2800" dirty="0" smtClean="0">
                <a:solidFill>
                  <a:srgbClr val="660066"/>
                </a:solidFill>
              </a:rPr>
              <a:t>ask and </a:t>
            </a:r>
            <a:r>
              <a:rPr lang="en-US" sz="2800" b="1" u="sng" dirty="0" smtClean="0">
                <a:solidFill>
                  <a:srgbClr val="660066"/>
                </a:solidFill>
              </a:rPr>
              <a:t>E</a:t>
            </a:r>
            <a:r>
              <a:rPr lang="en-US" sz="2800" dirty="0" smtClean="0">
                <a:solidFill>
                  <a:srgbClr val="660066"/>
                </a:solidFill>
              </a:rPr>
              <a:t>go </a:t>
            </a:r>
            <a:r>
              <a:rPr lang="en-US" sz="2800" b="1" u="sng" dirty="0" smtClean="0">
                <a:solidFill>
                  <a:srgbClr val="660066"/>
                </a:solidFill>
              </a:rPr>
              <a:t>O</a:t>
            </a:r>
            <a:r>
              <a:rPr lang="en-US" sz="2800" dirty="0" smtClean="0">
                <a:solidFill>
                  <a:srgbClr val="660066"/>
                </a:solidFill>
              </a:rPr>
              <a:t>rientation in </a:t>
            </a:r>
            <a:r>
              <a:rPr lang="en-US" sz="2800" b="1" u="sng" dirty="0" smtClean="0">
                <a:solidFill>
                  <a:srgbClr val="660066"/>
                </a:solidFill>
              </a:rPr>
              <a:t>S</a:t>
            </a:r>
            <a:r>
              <a:rPr lang="en-US" sz="2800" dirty="0" smtClean="0">
                <a:solidFill>
                  <a:srgbClr val="660066"/>
                </a:solidFill>
              </a:rPr>
              <a:t>port </a:t>
            </a:r>
            <a:r>
              <a:rPr lang="en-US" sz="2800" u="sng" dirty="0" err="1" smtClean="0">
                <a:solidFill>
                  <a:srgbClr val="660066"/>
                </a:solidFill>
              </a:rPr>
              <a:t>Q</a:t>
            </a:r>
            <a:r>
              <a:rPr lang="en-US" sz="2800" dirty="0" err="1" smtClean="0">
                <a:solidFill>
                  <a:srgbClr val="660066"/>
                </a:solidFill>
              </a:rPr>
              <a:t>uestionaire</a:t>
            </a:r>
            <a:r>
              <a:rPr lang="en-US" sz="2800" dirty="0" smtClean="0">
                <a:solidFill>
                  <a:srgbClr val="660066"/>
                </a:solidFill>
              </a:rPr>
              <a:t> –pg. 239</a:t>
            </a:r>
            <a:endParaRPr lang="en-US" sz="2800" dirty="0">
              <a:solidFill>
                <a:srgbClr val="660066"/>
              </a:solidFill>
            </a:endParaRPr>
          </a:p>
        </p:txBody>
      </p:sp>
    </p:spTree>
    <p:extLst>
      <p:ext uri="{BB962C8B-B14F-4D97-AF65-F5344CB8AC3E}">
        <p14:creationId xmlns:p14="http://schemas.microsoft.com/office/powerpoint/2010/main" val="4250327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519489" y="154335"/>
            <a:ext cx="8162957" cy="1154370"/>
          </a:xfrm>
        </p:spPr>
        <p:txBody>
          <a:bodyPr>
            <a:noAutofit/>
          </a:bodyPr>
          <a:lstStyle/>
          <a:p>
            <a:pPr marL="45720" indent="0">
              <a:buNone/>
            </a:pPr>
            <a:r>
              <a:rPr lang="en-US" sz="3000" dirty="0"/>
              <a:t>B.2.6 	Describe Attribution Theory and its application to sport and exercise. </a:t>
            </a:r>
          </a:p>
        </p:txBody>
      </p:sp>
      <p:sp>
        <p:nvSpPr>
          <p:cNvPr id="4" name="TextBox 3"/>
          <p:cNvSpPr txBox="1"/>
          <p:nvPr/>
        </p:nvSpPr>
        <p:spPr>
          <a:xfrm>
            <a:off x="379781" y="1226168"/>
            <a:ext cx="8023247" cy="1077218"/>
          </a:xfrm>
          <a:prstGeom prst="rect">
            <a:avLst/>
          </a:prstGeom>
          <a:noFill/>
        </p:spPr>
        <p:txBody>
          <a:bodyPr wrap="square" rtlCol="0">
            <a:spAutoFit/>
          </a:bodyPr>
          <a:lstStyle/>
          <a:p>
            <a:r>
              <a:rPr lang="en-US" sz="3200" dirty="0" smtClean="0">
                <a:solidFill>
                  <a:srgbClr val="7030A0"/>
                </a:solidFill>
              </a:rPr>
              <a:t>Attributions- the reasons people use to explain their successes and failures</a:t>
            </a:r>
            <a:endParaRPr lang="en-US" sz="3200" dirty="0">
              <a:solidFill>
                <a:srgbClr val="7030A0"/>
              </a:solidFill>
            </a:endParaRPr>
          </a:p>
        </p:txBody>
      </p:sp>
      <p:sp>
        <p:nvSpPr>
          <p:cNvPr id="7" name="TextBox 6"/>
          <p:cNvSpPr txBox="1"/>
          <p:nvPr/>
        </p:nvSpPr>
        <p:spPr>
          <a:xfrm>
            <a:off x="379781" y="2385923"/>
            <a:ext cx="8023247" cy="1077218"/>
          </a:xfrm>
          <a:prstGeom prst="rect">
            <a:avLst/>
          </a:prstGeom>
          <a:noFill/>
        </p:spPr>
        <p:txBody>
          <a:bodyPr wrap="square" rtlCol="0">
            <a:spAutoFit/>
          </a:bodyPr>
          <a:lstStyle/>
          <a:p>
            <a:r>
              <a:rPr lang="en-US" sz="3200" dirty="0" smtClean="0">
                <a:solidFill>
                  <a:srgbClr val="7030A0"/>
                </a:solidFill>
              </a:rPr>
              <a:t>Attributions can be classified using the following system of 3 loci:</a:t>
            </a:r>
            <a:endParaRPr lang="en-US" sz="3200" dirty="0">
              <a:solidFill>
                <a:srgbClr val="7030A0"/>
              </a:solidFill>
            </a:endParaRPr>
          </a:p>
        </p:txBody>
      </p:sp>
      <p:pic>
        <p:nvPicPr>
          <p:cNvPr id="8" name="Picture 7"/>
          <p:cNvPicPr>
            <a:picLocks noChangeAspect="1"/>
          </p:cNvPicPr>
          <p:nvPr/>
        </p:nvPicPr>
        <p:blipFill>
          <a:blip r:embed="rId2"/>
          <a:stretch>
            <a:fillRect/>
          </a:stretch>
        </p:blipFill>
        <p:spPr>
          <a:xfrm>
            <a:off x="833313" y="3628216"/>
            <a:ext cx="6882482" cy="3274191"/>
          </a:xfrm>
          <a:prstGeom prst="rect">
            <a:avLst/>
          </a:prstGeom>
        </p:spPr>
      </p:pic>
      <p:sp>
        <p:nvSpPr>
          <p:cNvPr id="9" name="TextBox 8"/>
          <p:cNvSpPr txBox="1"/>
          <p:nvPr/>
        </p:nvSpPr>
        <p:spPr>
          <a:xfrm>
            <a:off x="1114698" y="5548922"/>
            <a:ext cx="818606" cy="276999"/>
          </a:xfrm>
          <a:prstGeom prst="rect">
            <a:avLst/>
          </a:prstGeom>
          <a:noFill/>
        </p:spPr>
        <p:txBody>
          <a:bodyPr wrap="square" rtlCol="0">
            <a:spAutoFit/>
          </a:bodyPr>
          <a:lstStyle/>
          <a:p>
            <a:r>
              <a:rPr lang="en-US" sz="1200" dirty="0" smtClean="0">
                <a:solidFill>
                  <a:schemeClr val="bg1"/>
                </a:solidFill>
              </a:rPr>
              <a:t>Locus of</a:t>
            </a:r>
            <a:endParaRPr lang="en-US" sz="1200" dirty="0">
              <a:solidFill>
                <a:schemeClr val="bg1"/>
              </a:solidFill>
            </a:endParaRPr>
          </a:p>
        </p:txBody>
      </p:sp>
      <p:sp>
        <p:nvSpPr>
          <p:cNvPr id="10" name="TextBox 9"/>
          <p:cNvSpPr txBox="1"/>
          <p:nvPr/>
        </p:nvSpPr>
        <p:spPr>
          <a:xfrm>
            <a:off x="1114698" y="5534628"/>
            <a:ext cx="818606" cy="276999"/>
          </a:xfrm>
          <a:prstGeom prst="rect">
            <a:avLst/>
          </a:prstGeom>
          <a:noFill/>
        </p:spPr>
        <p:txBody>
          <a:bodyPr wrap="square" rtlCol="0">
            <a:spAutoFit/>
          </a:bodyPr>
          <a:lstStyle/>
          <a:p>
            <a:r>
              <a:rPr lang="en-US" sz="1200" dirty="0" smtClean="0">
                <a:solidFill>
                  <a:schemeClr val="bg1">
                    <a:lumMod val="75000"/>
                  </a:schemeClr>
                </a:solidFill>
              </a:rPr>
              <a:t>Locus of</a:t>
            </a:r>
            <a:endParaRPr lang="en-US" sz="1200" dirty="0">
              <a:solidFill>
                <a:schemeClr val="bg1">
                  <a:lumMod val="75000"/>
                </a:schemeClr>
              </a:solidFill>
            </a:endParaRPr>
          </a:p>
        </p:txBody>
      </p:sp>
    </p:spTree>
    <p:extLst>
      <p:ext uri="{BB962C8B-B14F-4D97-AF65-F5344CB8AC3E}">
        <p14:creationId xmlns:p14="http://schemas.microsoft.com/office/powerpoint/2010/main" val="37854544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49737" y="80413"/>
            <a:ext cx="7530382" cy="3585896"/>
          </a:xfrm>
          <a:prstGeom prst="rect">
            <a:avLst/>
          </a:prstGeom>
        </p:spPr>
      </p:pic>
      <p:cxnSp>
        <p:nvCxnSpPr>
          <p:cNvPr id="6" name="Straight Arrow Connector 5"/>
          <p:cNvCxnSpPr/>
          <p:nvPr/>
        </p:nvCxnSpPr>
        <p:spPr>
          <a:xfrm flipH="1">
            <a:off x="1105989" y="3187337"/>
            <a:ext cx="539931" cy="1062446"/>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2616926" y="3196046"/>
            <a:ext cx="1" cy="1062446"/>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3944984" y="3187337"/>
            <a:ext cx="1" cy="1071155"/>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5090162" y="3196046"/>
            <a:ext cx="1" cy="1071155"/>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6335487" y="3431178"/>
            <a:ext cx="1" cy="836023"/>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7563399" y="3339737"/>
            <a:ext cx="396235" cy="805543"/>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57051" y="4397829"/>
            <a:ext cx="1018903" cy="369332"/>
          </a:xfrm>
          <a:prstGeom prst="rect">
            <a:avLst/>
          </a:prstGeom>
          <a:noFill/>
        </p:spPr>
        <p:txBody>
          <a:bodyPr wrap="square" rtlCol="0">
            <a:spAutoFit/>
          </a:bodyPr>
          <a:lstStyle/>
          <a:p>
            <a:r>
              <a:rPr lang="en-US" dirty="0" smtClean="0"/>
              <a:t>ability</a:t>
            </a:r>
            <a:endParaRPr lang="en-US" dirty="0"/>
          </a:p>
        </p:txBody>
      </p:sp>
      <p:sp>
        <p:nvSpPr>
          <p:cNvPr id="18" name="TextBox 17"/>
          <p:cNvSpPr txBox="1"/>
          <p:nvPr/>
        </p:nvSpPr>
        <p:spPr>
          <a:xfrm>
            <a:off x="1998617" y="4379630"/>
            <a:ext cx="1018903" cy="646331"/>
          </a:xfrm>
          <a:prstGeom prst="rect">
            <a:avLst/>
          </a:prstGeom>
          <a:noFill/>
        </p:spPr>
        <p:txBody>
          <a:bodyPr wrap="square" rtlCol="0">
            <a:spAutoFit/>
          </a:bodyPr>
          <a:lstStyle/>
          <a:p>
            <a:r>
              <a:rPr lang="en-US" dirty="0" smtClean="0"/>
              <a:t>luck or chance</a:t>
            </a:r>
            <a:endParaRPr lang="en-US" dirty="0"/>
          </a:p>
        </p:txBody>
      </p:sp>
      <p:sp>
        <p:nvSpPr>
          <p:cNvPr id="19" name="TextBox 18"/>
          <p:cNvSpPr txBox="1"/>
          <p:nvPr/>
        </p:nvSpPr>
        <p:spPr>
          <a:xfrm>
            <a:off x="3368041" y="4342338"/>
            <a:ext cx="1153887" cy="646331"/>
          </a:xfrm>
          <a:prstGeom prst="rect">
            <a:avLst/>
          </a:prstGeom>
          <a:noFill/>
        </p:spPr>
        <p:txBody>
          <a:bodyPr wrap="square" rtlCol="0">
            <a:spAutoFit/>
          </a:bodyPr>
          <a:lstStyle/>
          <a:p>
            <a:r>
              <a:rPr lang="en-US" dirty="0" smtClean="0"/>
              <a:t>Effort or strategy</a:t>
            </a:r>
            <a:endParaRPr lang="en-US" dirty="0"/>
          </a:p>
        </p:txBody>
      </p:sp>
      <p:sp>
        <p:nvSpPr>
          <p:cNvPr id="20" name="TextBox 19"/>
          <p:cNvSpPr txBox="1"/>
          <p:nvPr/>
        </p:nvSpPr>
        <p:spPr>
          <a:xfrm>
            <a:off x="4613365" y="4258492"/>
            <a:ext cx="1153887" cy="923330"/>
          </a:xfrm>
          <a:prstGeom prst="rect">
            <a:avLst/>
          </a:prstGeom>
          <a:noFill/>
        </p:spPr>
        <p:txBody>
          <a:bodyPr wrap="square" rtlCol="0">
            <a:spAutoFit/>
          </a:bodyPr>
          <a:lstStyle/>
          <a:p>
            <a:r>
              <a:rPr lang="en-US" dirty="0" smtClean="0"/>
              <a:t>Quality of opponent</a:t>
            </a:r>
            <a:endParaRPr lang="en-US" dirty="0"/>
          </a:p>
        </p:txBody>
      </p:sp>
      <p:sp>
        <p:nvSpPr>
          <p:cNvPr id="21" name="TextBox 20"/>
          <p:cNvSpPr txBox="1"/>
          <p:nvPr/>
        </p:nvSpPr>
        <p:spPr>
          <a:xfrm>
            <a:off x="5860868" y="4397829"/>
            <a:ext cx="1153887" cy="646331"/>
          </a:xfrm>
          <a:prstGeom prst="rect">
            <a:avLst/>
          </a:prstGeom>
          <a:noFill/>
        </p:spPr>
        <p:txBody>
          <a:bodyPr wrap="square" rtlCol="0">
            <a:spAutoFit/>
          </a:bodyPr>
          <a:lstStyle/>
          <a:p>
            <a:r>
              <a:rPr lang="en-US" dirty="0" smtClean="0"/>
              <a:t>Effort or strategy</a:t>
            </a:r>
            <a:endParaRPr lang="en-US" dirty="0"/>
          </a:p>
        </p:txBody>
      </p:sp>
      <p:sp>
        <p:nvSpPr>
          <p:cNvPr id="22" name="TextBox 21"/>
          <p:cNvSpPr txBox="1"/>
          <p:nvPr/>
        </p:nvSpPr>
        <p:spPr>
          <a:xfrm>
            <a:off x="7226232" y="4347806"/>
            <a:ext cx="1552008" cy="923330"/>
          </a:xfrm>
          <a:prstGeom prst="rect">
            <a:avLst/>
          </a:prstGeom>
          <a:noFill/>
        </p:spPr>
        <p:txBody>
          <a:bodyPr wrap="square" rtlCol="0">
            <a:spAutoFit/>
          </a:bodyPr>
          <a:lstStyle/>
          <a:p>
            <a:r>
              <a:rPr lang="en-US" dirty="0" smtClean="0"/>
              <a:t>Weather, equipment malfunction</a:t>
            </a:r>
            <a:endParaRPr lang="en-US" dirty="0"/>
          </a:p>
        </p:txBody>
      </p:sp>
      <p:sp>
        <p:nvSpPr>
          <p:cNvPr id="23" name="TextBox 22"/>
          <p:cNvSpPr txBox="1"/>
          <p:nvPr/>
        </p:nvSpPr>
        <p:spPr>
          <a:xfrm>
            <a:off x="1105989" y="2161401"/>
            <a:ext cx="892628" cy="307777"/>
          </a:xfrm>
          <a:prstGeom prst="rect">
            <a:avLst/>
          </a:prstGeom>
          <a:noFill/>
        </p:spPr>
        <p:txBody>
          <a:bodyPr wrap="square" rtlCol="0">
            <a:spAutoFit/>
          </a:bodyPr>
          <a:lstStyle/>
          <a:p>
            <a:r>
              <a:rPr lang="en-US" sz="1400" b="1" dirty="0" smtClean="0">
                <a:solidFill>
                  <a:schemeClr val="bg1">
                    <a:lumMod val="85000"/>
                  </a:schemeClr>
                </a:solidFill>
              </a:rPr>
              <a:t>Locus of</a:t>
            </a:r>
            <a:endParaRPr lang="en-US" sz="1400" b="1" dirty="0">
              <a:solidFill>
                <a:schemeClr val="bg1">
                  <a:lumMod val="85000"/>
                </a:schemeClr>
              </a:solidFill>
            </a:endParaRPr>
          </a:p>
        </p:txBody>
      </p:sp>
    </p:spTree>
    <p:extLst>
      <p:ext uri="{BB962C8B-B14F-4D97-AF65-F5344CB8AC3E}">
        <p14:creationId xmlns:p14="http://schemas.microsoft.com/office/powerpoint/2010/main" val="2849215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P spid="20" grpId="0"/>
      <p:bldP spid="21" grpId="0"/>
      <p:bldP spid="2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03068" y="154335"/>
            <a:ext cx="7399738" cy="1154370"/>
          </a:xfrm>
        </p:spPr>
        <p:txBody>
          <a:bodyPr>
            <a:noAutofit/>
          </a:bodyPr>
          <a:lstStyle/>
          <a:p>
            <a:pPr marL="45720" indent="0">
              <a:buNone/>
            </a:pPr>
            <a:r>
              <a:rPr lang="en-US" sz="3000" dirty="0"/>
              <a:t>B.2.6 	Describe Attribution Theory and its application </a:t>
            </a:r>
            <a:r>
              <a:rPr lang="en-US" sz="3000" dirty="0" smtClean="0"/>
              <a:t>to </a:t>
            </a:r>
            <a:r>
              <a:rPr lang="en-US" sz="3000" dirty="0"/>
              <a:t>sport and exercise. </a:t>
            </a:r>
          </a:p>
        </p:txBody>
      </p:sp>
      <p:sp>
        <p:nvSpPr>
          <p:cNvPr id="4" name="TextBox 3"/>
          <p:cNvSpPr txBox="1"/>
          <p:nvPr/>
        </p:nvSpPr>
        <p:spPr>
          <a:xfrm>
            <a:off x="519490" y="1197914"/>
            <a:ext cx="8023247" cy="2246769"/>
          </a:xfrm>
          <a:prstGeom prst="rect">
            <a:avLst/>
          </a:prstGeom>
          <a:noFill/>
        </p:spPr>
        <p:txBody>
          <a:bodyPr wrap="square" rtlCol="0">
            <a:spAutoFit/>
          </a:bodyPr>
          <a:lstStyle/>
          <a:p>
            <a:r>
              <a:rPr lang="en-US" sz="2800" dirty="0" smtClean="0">
                <a:solidFill>
                  <a:srgbClr val="660066"/>
                </a:solidFill>
              </a:rPr>
              <a:t>“Self Serving Bias”-</a:t>
            </a:r>
          </a:p>
          <a:p>
            <a:r>
              <a:rPr lang="en-US" sz="2800" u="sng" dirty="0" smtClean="0">
                <a:solidFill>
                  <a:srgbClr val="660066"/>
                </a:solidFill>
              </a:rPr>
              <a:t>Losing or failing</a:t>
            </a:r>
            <a:r>
              <a:rPr lang="en-US" sz="2800" dirty="0" smtClean="0">
                <a:solidFill>
                  <a:srgbClr val="660066"/>
                </a:solidFill>
              </a:rPr>
              <a:t>= we tend to attribute to things out of our control (external)</a:t>
            </a:r>
          </a:p>
          <a:p>
            <a:r>
              <a:rPr lang="en-US" sz="2800" u="sng" dirty="0" smtClean="0">
                <a:solidFill>
                  <a:srgbClr val="660066"/>
                </a:solidFill>
              </a:rPr>
              <a:t>Winning and achieving</a:t>
            </a:r>
            <a:r>
              <a:rPr lang="en-US" sz="2800" dirty="0" smtClean="0">
                <a:solidFill>
                  <a:srgbClr val="660066"/>
                </a:solidFill>
              </a:rPr>
              <a:t>-tend to explain due to internal reasons</a:t>
            </a:r>
            <a:endParaRPr lang="en-US" sz="2800" dirty="0">
              <a:solidFill>
                <a:srgbClr val="660066"/>
              </a:solidFill>
            </a:endParaRPr>
          </a:p>
        </p:txBody>
      </p:sp>
      <p:pic>
        <p:nvPicPr>
          <p:cNvPr id="2" name="Picture 1"/>
          <p:cNvPicPr>
            <a:picLocks noChangeAspect="1"/>
          </p:cNvPicPr>
          <p:nvPr/>
        </p:nvPicPr>
        <p:blipFill>
          <a:blip r:embed="rId2"/>
          <a:stretch>
            <a:fillRect/>
          </a:stretch>
        </p:blipFill>
        <p:spPr>
          <a:xfrm>
            <a:off x="965917" y="3640184"/>
            <a:ext cx="6848024" cy="2934788"/>
          </a:xfrm>
          <a:prstGeom prst="rect">
            <a:avLst/>
          </a:prstGeom>
        </p:spPr>
      </p:pic>
    </p:spTree>
    <p:extLst>
      <p:ext uri="{BB962C8B-B14F-4D97-AF65-F5344CB8AC3E}">
        <p14:creationId xmlns:p14="http://schemas.microsoft.com/office/powerpoint/2010/main" val="19034063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890451" y="235131"/>
            <a:ext cx="7399738" cy="1154370"/>
          </a:xfrm>
        </p:spPr>
        <p:txBody>
          <a:bodyPr>
            <a:noAutofit/>
          </a:bodyPr>
          <a:lstStyle/>
          <a:p>
            <a:pPr marL="45720" indent="0">
              <a:buNone/>
            </a:pPr>
            <a:r>
              <a:rPr lang="en-US" sz="3000" dirty="0"/>
              <a:t>B.2.6 	Describe Attribution Theory and its application to sport and exercise. </a:t>
            </a:r>
          </a:p>
        </p:txBody>
      </p:sp>
      <p:sp>
        <p:nvSpPr>
          <p:cNvPr id="5" name="TextBox 4"/>
          <p:cNvSpPr txBox="1"/>
          <p:nvPr/>
        </p:nvSpPr>
        <p:spPr>
          <a:xfrm>
            <a:off x="519490" y="1276291"/>
            <a:ext cx="8023247" cy="523220"/>
          </a:xfrm>
          <a:prstGeom prst="rect">
            <a:avLst/>
          </a:prstGeom>
          <a:noFill/>
        </p:spPr>
        <p:txBody>
          <a:bodyPr wrap="square" rtlCol="0">
            <a:spAutoFit/>
          </a:bodyPr>
          <a:lstStyle/>
          <a:p>
            <a:r>
              <a:rPr lang="en-US" sz="2800" dirty="0" smtClean="0">
                <a:solidFill>
                  <a:srgbClr val="660066"/>
                </a:solidFill>
              </a:rPr>
              <a:t>“Learned Helplessness”</a:t>
            </a:r>
          </a:p>
        </p:txBody>
      </p:sp>
      <p:pic>
        <p:nvPicPr>
          <p:cNvPr id="2" name="Picture 1"/>
          <p:cNvPicPr>
            <a:picLocks noChangeAspect="1"/>
          </p:cNvPicPr>
          <p:nvPr/>
        </p:nvPicPr>
        <p:blipFill>
          <a:blip r:embed="rId2"/>
          <a:stretch>
            <a:fillRect/>
          </a:stretch>
        </p:blipFill>
        <p:spPr>
          <a:xfrm>
            <a:off x="1306285" y="1953374"/>
            <a:ext cx="6134607" cy="2704456"/>
          </a:xfrm>
          <a:prstGeom prst="rect">
            <a:avLst/>
          </a:prstGeom>
        </p:spPr>
      </p:pic>
      <p:pic>
        <p:nvPicPr>
          <p:cNvPr id="7" name="Picture 6"/>
          <p:cNvPicPr>
            <a:picLocks noChangeAspect="1"/>
          </p:cNvPicPr>
          <p:nvPr/>
        </p:nvPicPr>
        <p:blipFill>
          <a:blip r:embed="rId3"/>
          <a:stretch>
            <a:fillRect/>
          </a:stretch>
        </p:blipFill>
        <p:spPr>
          <a:xfrm>
            <a:off x="2984425" y="4947987"/>
            <a:ext cx="2634405" cy="1435545"/>
          </a:xfrm>
          <a:prstGeom prst="rect">
            <a:avLst/>
          </a:prstGeom>
        </p:spPr>
      </p:pic>
      <p:pic>
        <p:nvPicPr>
          <p:cNvPr id="8" name="Picture 7"/>
          <p:cNvPicPr>
            <a:picLocks noChangeAspect="1"/>
          </p:cNvPicPr>
          <p:nvPr/>
        </p:nvPicPr>
        <p:blipFill>
          <a:blip r:embed="rId4"/>
          <a:stretch>
            <a:fillRect/>
          </a:stretch>
        </p:blipFill>
        <p:spPr>
          <a:xfrm>
            <a:off x="348342" y="4947987"/>
            <a:ext cx="2569927" cy="1435545"/>
          </a:xfrm>
          <a:prstGeom prst="rect">
            <a:avLst/>
          </a:prstGeom>
        </p:spPr>
      </p:pic>
      <p:pic>
        <p:nvPicPr>
          <p:cNvPr id="9" name="Picture 8"/>
          <p:cNvPicPr>
            <a:picLocks noChangeAspect="1"/>
          </p:cNvPicPr>
          <p:nvPr/>
        </p:nvPicPr>
        <p:blipFill>
          <a:blip r:embed="rId5"/>
          <a:stretch>
            <a:fillRect/>
          </a:stretch>
        </p:blipFill>
        <p:spPr>
          <a:xfrm>
            <a:off x="5963885" y="4811693"/>
            <a:ext cx="2547931" cy="2046307"/>
          </a:xfrm>
          <a:prstGeom prst="rect">
            <a:avLst/>
          </a:prstGeom>
        </p:spPr>
      </p:pic>
    </p:spTree>
    <p:extLst>
      <p:ext uri="{BB962C8B-B14F-4D97-AF65-F5344CB8AC3E}">
        <p14:creationId xmlns:p14="http://schemas.microsoft.com/office/powerpoint/2010/main" val="27753164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143000" y="731520"/>
            <a:ext cx="7162800" cy="1019663"/>
          </a:xfrm>
        </p:spPr>
        <p:txBody>
          <a:bodyPr>
            <a:normAutofit lnSpcReduction="10000"/>
          </a:bodyPr>
          <a:lstStyle/>
          <a:p>
            <a:pPr marL="45720" indent="0">
              <a:buNone/>
            </a:pPr>
            <a:r>
              <a:rPr lang="en-US" sz="3200" dirty="0"/>
              <a:t>B.1.2 Discuss social learning theory and personality. </a:t>
            </a:r>
          </a:p>
          <a:p>
            <a:pPr marL="45720" indent="0">
              <a:buNone/>
            </a:pPr>
            <a:endParaRPr lang="en-US" sz="3200" dirty="0"/>
          </a:p>
        </p:txBody>
      </p:sp>
      <p:sp>
        <p:nvSpPr>
          <p:cNvPr id="2" name="TextBox 1"/>
          <p:cNvSpPr txBox="1"/>
          <p:nvPr/>
        </p:nvSpPr>
        <p:spPr>
          <a:xfrm>
            <a:off x="654174" y="2039840"/>
            <a:ext cx="7651626" cy="3539431"/>
          </a:xfrm>
          <a:prstGeom prst="rect">
            <a:avLst/>
          </a:prstGeom>
          <a:noFill/>
        </p:spPr>
        <p:txBody>
          <a:bodyPr wrap="square" rtlCol="0">
            <a:spAutoFit/>
          </a:bodyPr>
          <a:lstStyle/>
          <a:p>
            <a:r>
              <a:rPr lang="en-US" sz="2800" dirty="0"/>
              <a:t>‘Personality is the sum total of an individual’s characteristics which make a human unique.’</a:t>
            </a:r>
          </a:p>
          <a:p>
            <a:r>
              <a:rPr lang="en-US" sz="2800" dirty="0"/>
              <a:t>										(Hollander)</a:t>
            </a:r>
          </a:p>
          <a:p>
            <a:endParaRPr lang="en-US" sz="2800" dirty="0"/>
          </a:p>
          <a:p>
            <a:r>
              <a:rPr lang="en-US" sz="2800" dirty="0"/>
              <a:t>‘Personality represents those characteristics of the person that account for consistent patterns of </a:t>
            </a:r>
            <a:r>
              <a:rPr lang="en-US" sz="2800" dirty="0" err="1"/>
              <a:t>behaviour</a:t>
            </a:r>
            <a:r>
              <a:rPr lang="en-US" sz="2800" dirty="0"/>
              <a:t>.’ </a:t>
            </a:r>
          </a:p>
          <a:p>
            <a:r>
              <a:rPr lang="en-US" sz="2800" dirty="0"/>
              <a:t>										(</a:t>
            </a:r>
            <a:r>
              <a:rPr lang="en-US" sz="2800" dirty="0" err="1"/>
              <a:t>Pervin</a:t>
            </a:r>
            <a:r>
              <a:rPr lang="en-US" sz="2800" dirty="0"/>
              <a:t>, 1993)</a:t>
            </a:r>
          </a:p>
        </p:txBody>
      </p:sp>
    </p:spTree>
    <p:extLst>
      <p:ext uri="{BB962C8B-B14F-4D97-AF65-F5344CB8AC3E}">
        <p14:creationId xmlns:p14="http://schemas.microsoft.com/office/powerpoint/2010/main" val="10413641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50594" y="731520"/>
            <a:ext cx="7976951" cy="692519"/>
          </a:xfrm>
        </p:spPr>
        <p:txBody>
          <a:bodyPr>
            <a:noAutofit/>
          </a:bodyPr>
          <a:lstStyle/>
          <a:p>
            <a:pPr marL="45720" indent="0">
              <a:buNone/>
            </a:pPr>
            <a:r>
              <a:rPr lang="en-US" sz="3200" dirty="0"/>
              <a:t>Psychology of Sports</a:t>
            </a:r>
            <a:endParaRPr lang="en-US" sz="3200" dirty="0">
              <a:effectLst/>
            </a:endParaRPr>
          </a:p>
        </p:txBody>
      </p:sp>
      <p:sp>
        <p:nvSpPr>
          <p:cNvPr id="2" name="TextBox 1"/>
          <p:cNvSpPr txBox="1"/>
          <p:nvPr/>
        </p:nvSpPr>
        <p:spPr>
          <a:xfrm>
            <a:off x="509856" y="4902316"/>
            <a:ext cx="8417689" cy="954107"/>
          </a:xfrm>
          <a:prstGeom prst="rect">
            <a:avLst/>
          </a:prstGeom>
          <a:noFill/>
        </p:spPr>
        <p:txBody>
          <a:bodyPr wrap="none" rtlCol="0">
            <a:spAutoFit/>
          </a:bodyPr>
          <a:lstStyle/>
          <a:p>
            <a:r>
              <a:rPr lang="en-US" sz="2800" dirty="0">
                <a:hlinkClick r:id="rId2"/>
              </a:rPr>
              <a:t>https://www.youtube.com/watch?v=1akg5srwmTQ</a:t>
            </a:r>
            <a:endParaRPr lang="en-US" sz="2800" dirty="0"/>
          </a:p>
          <a:p>
            <a:endParaRPr lang="en-US" sz="2800" dirty="0"/>
          </a:p>
        </p:txBody>
      </p:sp>
      <p:sp>
        <p:nvSpPr>
          <p:cNvPr id="5" name="TextBox 4"/>
          <p:cNvSpPr txBox="1"/>
          <p:nvPr/>
        </p:nvSpPr>
        <p:spPr>
          <a:xfrm>
            <a:off x="869000" y="2986099"/>
            <a:ext cx="8148384" cy="1384995"/>
          </a:xfrm>
          <a:prstGeom prst="rect">
            <a:avLst/>
          </a:prstGeom>
          <a:noFill/>
        </p:spPr>
        <p:txBody>
          <a:bodyPr wrap="none" rtlCol="0">
            <a:spAutoFit/>
          </a:bodyPr>
          <a:lstStyle/>
          <a:p>
            <a:r>
              <a:rPr lang="en-US" sz="2800" dirty="0">
                <a:solidFill>
                  <a:srgbClr val="660066"/>
                </a:solidFill>
              </a:rPr>
              <a:t>Review of motivation</a:t>
            </a:r>
          </a:p>
          <a:p>
            <a:r>
              <a:rPr lang="en-US" sz="2800" dirty="0">
                <a:solidFill>
                  <a:srgbClr val="660066"/>
                </a:solidFill>
                <a:hlinkClick r:id="rId3"/>
              </a:rPr>
              <a:t>https://www.youtube.com/watch?v=SE4IpVF1soo</a:t>
            </a:r>
            <a:endParaRPr lang="en-US" sz="2800" dirty="0">
              <a:solidFill>
                <a:srgbClr val="660066"/>
              </a:solidFill>
            </a:endParaRPr>
          </a:p>
          <a:p>
            <a:endParaRPr lang="en-US" sz="2800" dirty="0">
              <a:solidFill>
                <a:srgbClr val="660066"/>
              </a:solidFill>
            </a:endParaRPr>
          </a:p>
        </p:txBody>
      </p:sp>
    </p:spTree>
    <p:extLst>
      <p:ext uri="{BB962C8B-B14F-4D97-AF65-F5344CB8AC3E}">
        <p14:creationId xmlns:p14="http://schemas.microsoft.com/office/powerpoint/2010/main" val="12070152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r>
              <a:rPr lang="en-US" sz="2800" dirty="0"/>
              <a:t>Visualization</a:t>
            </a:r>
          </a:p>
          <a:p>
            <a:r>
              <a:rPr lang="en-US" sz="2800" dirty="0"/>
              <a:t> </a:t>
            </a:r>
          </a:p>
          <a:p>
            <a:r>
              <a:rPr lang="en-US" sz="2800" u="sng" dirty="0">
                <a:hlinkClick r:id="rId2"/>
              </a:rPr>
              <a:t>http://www.youtube.com/watch?v=vD06AfbmFlY</a:t>
            </a:r>
            <a:endParaRPr lang="en-US" sz="2800" dirty="0"/>
          </a:p>
          <a:p>
            <a:endParaRPr lang="en-US" sz="2800" dirty="0"/>
          </a:p>
        </p:txBody>
      </p:sp>
    </p:spTree>
    <p:extLst>
      <p:ext uri="{BB962C8B-B14F-4D97-AF65-F5344CB8AC3E}">
        <p14:creationId xmlns:p14="http://schemas.microsoft.com/office/powerpoint/2010/main" val="39771167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3167" y="762000"/>
            <a:ext cx="5559259" cy="523220"/>
          </a:xfrm>
          <a:prstGeom prst="rect">
            <a:avLst/>
          </a:prstGeom>
          <a:noFill/>
        </p:spPr>
        <p:txBody>
          <a:bodyPr wrap="none" rtlCol="0">
            <a:spAutoFit/>
          </a:bodyPr>
          <a:lstStyle/>
          <a:p>
            <a:r>
              <a:rPr lang="en-US" sz="2800" dirty="0">
                <a:solidFill>
                  <a:srgbClr val="660066"/>
                </a:solidFill>
              </a:rPr>
              <a:t>B.3.1 	Define the term </a:t>
            </a:r>
            <a:r>
              <a:rPr lang="en-US" sz="2800" i="1" dirty="0">
                <a:solidFill>
                  <a:srgbClr val="660066"/>
                </a:solidFill>
              </a:rPr>
              <a:t>arousal</a:t>
            </a:r>
            <a:r>
              <a:rPr lang="en-US" sz="2800" dirty="0">
                <a:solidFill>
                  <a:srgbClr val="660066"/>
                </a:solidFill>
              </a:rPr>
              <a:t>. </a:t>
            </a:r>
          </a:p>
        </p:txBody>
      </p:sp>
      <p:sp>
        <p:nvSpPr>
          <p:cNvPr id="5" name="TextBox 4"/>
          <p:cNvSpPr txBox="1"/>
          <p:nvPr/>
        </p:nvSpPr>
        <p:spPr>
          <a:xfrm>
            <a:off x="1016000" y="1672167"/>
            <a:ext cx="7495747" cy="1384995"/>
          </a:xfrm>
          <a:prstGeom prst="rect">
            <a:avLst/>
          </a:prstGeom>
          <a:noFill/>
        </p:spPr>
        <p:txBody>
          <a:bodyPr wrap="square" rtlCol="0">
            <a:spAutoFit/>
          </a:bodyPr>
          <a:lstStyle/>
          <a:p>
            <a:r>
              <a:rPr lang="en-US" sz="2800" dirty="0" smtClean="0">
                <a:solidFill>
                  <a:srgbClr val="660066"/>
                </a:solidFill>
              </a:rPr>
              <a:t>State or physiological alertness or readiness.  Ranges from sleep-like </a:t>
            </a:r>
            <a:r>
              <a:rPr lang="en-US" sz="2800" dirty="0">
                <a:solidFill>
                  <a:srgbClr val="660066"/>
                </a:solidFill>
              </a:rPr>
              <a:t>state to excessive </a:t>
            </a:r>
            <a:r>
              <a:rPr lang="en-US" sz="2800" dirty="0" smtClean="0">
                <a:solidFill>
                  <a:srgbClr val="660066"/>
                </a:solidFill>
              </a:rPr>
              <a:t>excitement or even panic. </a:t>
            </a:r>
            <a:endParaRPr lang="en-US" sz="2800" dirty="0">
              <a:solidFill>
                <a:srgbClr val="660066"/>
              </a:solidFill>
            </a:endParaRPr>
          </a:p>
        </p:txBody>
      </p:sp>
      <p:pic>
        <p:nvPicPr>
          <p:cNvPr id="2" name="Picture 1"/>
          <p:cNvPicPr>
            <a:picLocks noChangeAspect="1"/>
          </p:cNvPicPr>
          <p:nvPr/>
        </p:nvPicPr>
        <p:blipFill>
          <a:blip r:embed="rId2"/>
          <a:stretch>
            <a:fillRect/>
          </a:stretch>
        </p:blipFill>
        <p:spPr>
          <a:xfrm>
            <a:off x="5416731" y="3566029"/>
            <a:ext cx="3157400" cy="1999687"/>
          </a:xfrm>
          <a:prstGeom prst="rect">
            <a:avLst/>
          </a:prstGeom>
        </p:spPr>
      </p:pic>
      <p:pic>
        <p:nvPicPr>
          <p:cNvPr id="3" name="Picture 2"/>
          <p:cNvPicPr>
            <a:picLocks noChangeAspect="1"/>
          </p:cNvPicPr>
          <p:nvPr/>
        </p:nvPicPr>
        <p:blipFill>
          <a:blip r:embed="rId3"/>
          <a:stretch>
            <a:fillRect/>
          </a:stretch>
        </p:blipFill>
        <p:spPr>
          <a:xfrm>
            <a:off x="217715" y="3597579"/>
            <a:ext cx="3936274" cy="1968137"/>
          </a:xfrm>
          <a:prstGeom prst="rect">
            <a:avLst/>
          </a:prstGeom>
        </p:spPr>
      </p:pic>
    </p:spTree>
    <p:extLst>
      <p:ext uri="{BB962C8B-B14F-4D97-AF65-F5344CB8AC3E}">
        <p14:creationId xmlns:p14="http://schemas.microsoft.com/office/powerpoint/2010/main" val="7327753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3167" y="762000"/>
            <a:ext cx="5559259" cy="523220"/>
          </a:xfrm>
          <a:prstGeom prst="rect">
            <a:avLst/>
          </a:prstGeom>
          <a:noFill/>
        </p:spPr>
        <p:txBody>
          <a:bodyPr wrap="none" rtlCol="0">
            <a:spAutoFit/>
          </a:bodyPr>
          <a:lstStyle/>
          <a:p>
            <a:r>
              <a:rPr lang="en-US" sz="2800" dirty="0">
                <a:solidFill>
                  <a:srgbClr val="660066"/>
                </a:solidFill>
              </a:rPr>
              <a:t>B.3.1 	Define the term </a:t>
            </a:r>
            <a:r>
              <a:rPr lang="en-US" sz="2800" i="1" dirty="0">
                <a:solidFill>
                  <a:srgbClr val="660066"/>
                </a:solidFill>
              </a:rPr>
              <a:t>arousal</a:t>
            </a:r>
            <a:r>
              <a:rPr lang="en-US" sz="2800" dirty="0">
                <a:solidFill>
                  <a:srgbClr val="660066"/>
                </a:solidFill>
              </a:rPr>
              <a:t>. </a:t>
            </a:r>
          </a:p>
        </p:txBody>
      </p:sp>
      <p:sp>
        <p:nvSpPr>
          <p:cNvPr id="6" name="TextBox 5"/>
          <p:cNvSpPr txBox="1"/>
          <p:nvPr/>
        </p:nvSpPr>
        <p:spPr>
          <a:xfrm>
            <a:off x="958129" y="1559902"/>
            <a:ext cx="7709592" cy="1384995"/>
          </a:xfrm>
          <a:prstGeom prst="rect">
            <a:avLst/>
          </a:prstGeom>
          <a:noFill/>
        </p:spPr>
        <p:txBody>
          <a:bodyPr wrap="square" rtlCol="0">
            <a:spAutoFit/>
          </a:bodyPr>
          <a:lstStyle/>
          <a:p>
            <a:r>
              <a:rPr lang="en-US" sz="2800" dirty="0" smtClean="0">
                <a:solidFill>
                  <a:srgbClr val="FF0000"/>
                </a:solidFill>
              </a:rPr>
              <a:t>NEGATIVE arousal = Anxiety</a:t>
            </a:r>
          </a:p>
          <a:p>
            <a:endParaRPr lang="en-US" sz="2800" dirty="0">
              <a:solidFill>
                <a:srgbClr val="FF0000"/>
              </a:solidFill>
            </a:endParaRPr>
          </a:p>
          <a:p>
            <a:endParaRPr lang="en-US" sz="2800" dirty="0">
              <a:solidFill>
                <a:srgbClr val="660066"/>
              </a:solidFill>
            </a:endParaRPr>
          </a:p>
        </p:txBody>
      </p:sp>
      <p:sp>
        <p:nvSpPr>
          <p:cNvPr id="5" name="TextBox 4"/>
          <p:cNvSpPr txBox="1"/>
          <p:nvPr/>
        </p:nvSpPr>
        <p:spPr>
          <a:xfrm>
            <a:off x="234856" y="2252399"/>
            <a:ext cx="4597940" cy="2246769"/>
          </a:xfrm>
          <a:prstGeom prst="rect">
            <a:avLst/>
          </a:prstGeom>
          <a:noFill/>
        </p:spPr>
        <p:txBody>
          <a:bodyPr wrap="square" rtlCol="0">
            <a:spAutoFit/>
          </a:bodyPr>
          <a:lstStyle/>
          <a:p>
            <a:r>
              <a:rPr lang="en-US" sz="2800" dirty="0" smtClean="0">
                <a:solidFill>
                  <a:srgbClr val="FF0000"/>
                </a:solidFill>
              </a:rPr>
              <a:t>Cognitive Anxiety= Worries and negative thoughts difficult to control</a:t>
            </a:r>
          </a:p>
          <a:p>
            <a:endParaRPr lang="en-US" sz="2800" dirty="0">
              <a:solidFill>
                <a:srgbClr val="FF0000"/>
              </a:solidFill>
            </a:endParaRPr>
          </a:p>
          <a:p>
            <a:endParaRPr lang="en-US" sz="2800" dirty="0">
              <a:solidFill>
                <a:srgbClr val="660066"/>
              </a:solidFill>
            </a:endParaRPr>
          </a:p>
        </p:txBody>
      </p:sp>
      <p:pic>
        <p:nvPicPr>
          <p:cNvPr id="2" name="Picture 1"/>
          <p:cNvPicPr>
            <a:picLocks noChangeAspect="1"/>
          </p:cNvPicPr>
          <p:nvPr/>
        </p:nvPicPr>
        <p:blipFill>
          <a:blip r:embed="rId2"/>
          <a:stretch>
            <a:fillRect/>
          </a:stretch>
        </p:blipFill>
        <p:spPr>
          <a:xfrm>
            <a:off x="6087046" y="1559902"/>
            <a:ext cx="2301785" cy="2438977"/>
          </a:xfrm>
          <a:prstGeom prst="rect">
            <a:avLst/>
          </a:prstGeom>
        </p:spPr>
      </p:pic>
      <p:sp>
        <p:nvSpPr>
          <p:cNvPr id="7" name="TextBox 6"/>
          <p:cNvSpPr txBox="1"/>
          <p:nvPr/>
        </p:nvSpPr>
        <p:spPr>
          <a:xfrm>
            <a:off x="359074" y="4499168"/>
            <a:ext cx="4597940" cy="2246769"/>
          </a:xfrm>
          <a:prstGeom prst="rect">
            <a:avLst/>
          </a:prstGeom>
          <a:noFill/>
        </p:spPr>
        <p:txBody>
          <a:bodyPr wrap="square" rtlCol="0">
            <a:spAutoFit/>
          </a:bodyPr>
          <a:lstStyle/>
          <a:p>
            <a:r>
              <a:rPr lang="en-US" sz="2800" dirty="0" smtClean="0">
                <a:solidFill>
                  <a:srgbClr val="FF0000"/>
                </a:solidFill>
              </a:rPr>
              <a:t>Somatic Anxiety= Physical signals from the body that tell you </a:t>
            </a:r>
            <a:r>
              <a:rPr lang="en-US" sz="2800" dirty="0" err="1" smtClean="0">
                <a:solidFill>
                  <a:srgbClr val="FF0000"/>
                </a:solidFill>
              </a:rPr>
              <a:t>you</a:t>
            </a:r>
            <a:r>
              <a:rPr lang="en-US" sz="2800" dirty="0" smtClean="0">
                <a:solidFill>
                  <a:srgbClr val="FF0000"/>
                </a:solidFill>
              </a:rPr>
              <a:t> are anxious</a:t>
            </a:r>
          </a:p>
          <a:p>
            <a:endParaRPr lang="en-US" sz="2800" dirty="0">
              <a:solidFill>
                <a:srgbClr val="FF0000"/>
              </a:solidFill>
            </a:endParaRPr>
          </a:p>
          <a:p>
            <a:endParaRPr lang="en-US" sz="2800" dirty="0">
              <a:solidFill>
                <a:srgbClr val="660066"/>
              </a:solidFill>
            </a:endParaRPr>
          </a:p>
        </p:txBody>
      </p:sp>
      <p:pic>
        <p:nvPicPr>
          <p:cNvPr id="3" name="Picture 2"/>
          <p:cNvPicPr>
            <a:picLocks noChangeAspect="1"/>
          </p:cNvPicPr>
          <p:nvPr/>
        </p:nvPicPr>
        <p:blipFill>
          <a:blip r:embed="rId3"/>
          <a:stretch>
            <a:fillRect/>
          </a:stretch>
        </p:blipFill>
        <p:spPr>
          <a:xfrm>
            <a:off x="5323387" y="3746727"/>
            <a:ext cx="2381250" cy="2847975"/>
          </a:xfrm>
          <a:prstGeom prst="rect">
            <a:avLst/>
          </a:prstGeom>
        </p:spPr>
      </p:pic>
    </p:spTree>
    <p:extLst>
      <p:ext uri="{BB962C8B-B14F-4D97-AF65-F5344CB8AC3E}">
        <p14:creationId xmlns:p14="http://schemas.microsoft.com/office/powerpoint/2010/main" val="1664133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par>
                                <p:cTn id="18" presetID="16" presetClass="entr" presetSubtype="21"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6468" y="284946"/>
            <a:ext cx="7865279" cy="954107"/>
          </a:xfrm>
          <a:prstGeom prst="rect">
            <a:avLst/>
          </a:prstGeom>
          <a:noFill/>
        </p:spPr>
        <p:txBody>
          <a:bodyPr wrap="square" rtlCol="0">
            <a:spAutoFit/>
          </a:bodyPr>
          <a:lstStyle/>
          <a:p>
            <a:r>
              <a:rPr lang="en-US" sz="2800" dirty="0">
                <a:solidFill>
                  <a:srgbClr val="660066"/>
                </a:solidFill>
              </a:rPr>
              <a:t>B.3.2  	Describe the theoretical approaches to arousal. </a:t>
            </a:r>
            <a:endParaRPr lang="en-US" sz="2800" dirty="0">
              <a:solidFill>
                <a:srgbClr val="660066"/>
              </a:solidFill>
              <a:effectLst/>
            </a:endParaRPr>
          </a:p>
        </p:txBody>
      </p:sp>
      <p:sp>
        <p:nvSpPr>
          <p:cNvPr id="5" name="TextBox 4"/>
          <p:cNvSpPr txBox="1"/>
          <p:nvPr/>
        </p:nvSpPr>
        <p:spPr>
          <a:xfrm>
            <a:off x="1016000" y="1329033"/>
            <a:ext cx="7495747" cy="523220"/>
          </a:xfrm>
          <a:prstGeom prst="rect">
            <a:avLst/>
          </a:prstGeom>
          <a:noFill/>
        </p:spPr>
        <p:txBody>
          <a:bodyPr wrap="square" rtlCol="0">
            <a:spAutoFit/>
          </a:bodyPr>
          <a:lstStyle/>
          <a:p>
            <a:r>
              <a:rPr lang="en-US" sz="2800" dirty="0">
                <a:solidFill>
                  <a:srgbClr val="660066"/>
                </a:solidFill>
              </a:rPr>
              <a:t>Drive Reduction Theory</a:t>
            </a:r>
          </a:p>
        </p:txBody>
      </p:sp>
      <p:sp>
        <p:nvSpPr>
          <p:cNvPr id="2" name="TextBox 1"/>
          <p:cNvSpPr txBox="1"/>
          <p:nvPr/>
        </p:nvSpPr>
        <p:spPr>
          <a:xfrm>
            <a:off x="6352156" y="6233219"/>
            <a:ext cx="2159591" cy="276999"/>
          </a:xfrm>
          <a:prstGeom prst="rect">
            <a:avLst/>
          </a:prstGeom>
          <a:noFill/>
        </p:spPr>
        <p:txBody>
          <a:bodyPr wrap="none" rtlCol="0">
            <a:spAutoFit/>
          </a:bodyPr>
          <a:lstStyle/>
          <a:p>
            <a:r>
              <a:rPr lang="en-US" sz="1200" dirty="0"/>
              <a:t>https://</a:t>
            </a:r>
            <a:r>
              <a:rPr lang="en-US" sz="1200" dirty="0" err="1"/>
              <a:t>www.boundless.com</a:t>
            </a:r>
            <a:endParaRPr lang="en-US" sz="1200" dirty="0"/>
          </a:p>
        </p:txBody>
      </p:sp>
      <p:sp>
        <p:nvSpPr>
          <p:cNvPr id="6" name="TextBox 5"/>
          <p:cNvSpPr txBox="1"/>
          <p:nvPr/>
        </p:nvSpPr>
        <p:spPr>
          <a:xfrm>
            <a:off x="311949" y="1852253"/>
            <a:ext cx="8645439" cy="4401205"/>
          </a:xfrm>
          <a:prstGeom prst="rect">
            <a:avLst/>
          </a:prstGeom>
          <a:noFill/>
        </p:spPr>
        <p:txBody>
          <a:bodyPr wrap="square" rtlCol="0">
            <a:spAutoFit/>
          </a:bodyPr>
          <a:lstStyle/>
          <a:p>
            <a:endParaRPr lang="en-US" sz="2800" i="1" dirty="0">
              <a:solidFill>
                <a:srgbClr val="660066"/>
              </a:solidFill>
            </a:endParaRPr>
          </a:p>
          <a:p>
            <a:r>
              <a:rPr lang="en-US" sz="2800" i="1" dirty="0">
                <a:solidFill>
                  <a:srgbClr val="660066"/>
                </a:solidFill>
              </a:rPr>
              <a:t>Drive reduction theory says that humans are motivated to reduce the state of tension caused when certain biological needs are not satisfied. This theory helps explain behaviors that have strong biological components.</a:t>
            </a:r>
          </a:p>
          <a:p>
            <a:r>
              <a:rPr lang="en-US" sz="2800" i="1" dirty="0">
                <a:solidFill>
                  <a:srgbClr val="008000"/>
                </a:solidFill>
              </a:rPr>
              <a:t>Example</a:t>
            </a:r>
            <a:r>
              <a:rPr lang="en-US" sz="2800" i="1" dirty="0">
                <a:solidFill>
                  <a:srgbClr val="660066"/>
                </a:solidFill>
              </a:rPr>
              <a:t> might be you are driven to drink a glass of water to reduce your sensation of thirst. </a:t>
            </a:r>
            <a:endParaRPr lang="en-US" sz="2800" dirty="0">
              <a:solidFill>
                <a:srgbClr val="660066"/>
              </a:solidFill>
            </a:endParaRPr>
          </a:p>
          <a:p>
            <a:endParaRPr lang="en-US" sz="2800" dirty="0">
              <a:solidFill>
                <a:srgbClr val="660066"/>
              </a:solidFill>
            </a:endParaRPr>
          </a:p>
          <a:p>
            <a:endParaRPr lang="en-US" sz="2800" dirty="0">
              <a:solidFill>
                <a:srgbClr val="660066"/>
              </a:solidFill>
            </a:endParaRPr>
          </a:p>
        </p:txBody>
      </p:sp>
    </p:spTree>
    <p:extLst>
      <p:ext uri="{BB962C8B-B14F-4D97-AF65-F5344CB8AC3E}">
        <p14:creationId xmlns:p14="http://schemas.microsoft.com/office/powerpoint/2010/main" val="17871247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6468" y="284946"/>
            <a:ext cx="7865279" cy="954107"/>
          </a:xfrm>
          <a:prstGeom prst="rect">
            <a:avLst/>
          </a:prstGeom>
          <a:noFill/>
        </p:spPr>
        <p:txBody>
          <a:bodyPr wrap="square" rtlCol="0">
            <a:spAutoFit/>
          </a:bodyPr>
          <a:lstStyle/>
          <a:p>
            <a:r>
              <a:rPr lang="en-US" sz="2800" dirty="0">
                <a:solidFill>
                  <a:srgbClr val="660066"/>
                </a:solidFill>
              </a:rPr>
              <a:t>B.3.2  	Describe the theoretical approaches to arousal. </a:t>
            </a:r>
            <a:endParaRPr lang="en-US" sz="2800" dirty="0">
              <a:solidFill>
                <a:srgbClr val="660066"/>
              </a:solidFill>
              <a:effectLst/>
            </a:endParaRPr>
          </a:p>
        </p:txBody>
      </p:sp>
      <p:sp>
        <p:nvSpPr>
          <p:cNvPr id="5" name="TextBox 4"/>
          <p:cNvSpPr txBox="1"/>
          <p:nvPr/>
        </p:nvSpPr>
        <p:spPr>
          <a:xfrm>
            <a:off x="1016000" y="1329033"/>
            <a:ext cx="7495747" cy="523220"/>
          </a:xfrm>
          <a:prstGeom prst="rect">
            <a:avLst/>
          </a:prstGeom>
          <a:noFill/>
        </p:spPr>
        <p:txBody>
          <a:bodyPr wrap="square" rtlCol="0">
            <a:spAutoFit/>
          </a:bodyPr>
          <a:lstStyle/>
          <a:p>
            <a:r>
              <a:rPr lang="en-US" sz="2800" dirty="0">
                <a:solidFill>
                  <a:srgbClr val="660066"/>
                </a:solidFill>
              </a:rPr>
              <a:t>Drive Reduction Theory</a:t>
            </a:r>
          </a:p>
        </p:txBody>
      </p:sp>
      <p:sp>
        <p:nvSpPr>
          <p:cNvPr id="2" name="TextBox 1"/>
          <p:cNvSpPr txBox="1"/>
          <p:nvPr/>
        </p:nvSpPr>
        <p:spPr>
          <a:xfrm>
            <a:off x="6352156" y="6233219"/>
            <a:ext cx="2159591" cy="276999"/>
          </a:xfrm>
          <a:prstGeom prst="rect">
            <a:avLst/>
          </a:prstGeom>
          <a:noFill/>
        </p:spPr>
        <p:txBody>
          <a:bodyPr wrap="none" rtlCol="0">
            <a:spAutoFit/>
          </a:bodyPr>
          <a:lstStyle/>
          <a:p>
            <a:r>
              <a:rPr lang="en-US" sz="1200" dirty="0"/>
              <a:t>https://</a:t>
            </a:r>
            <a:r>
              <a:rPr lang="en-US" sz="1200" dirty="0" err="1"/>
              <a:t>www.boundless.com</a:t>
            </a:r>
            <a:endParaRPr lang="en-US" sz="1200" dirty="0"/>
          </a:p>
        </p:txBody>
      </p:sp>
      <p:sp>
        <p:nvSpPr>
          <p:cNvPr id="3" name="TextBox 2"/>
          <p:cNvSpPr txBox="1"/>
          <p:nvPr/>
        </p:nvSpPr>
        <p:spPr>
          <a:xfrm>
            <a:off x="923668" y="2110619"/>
            <a:ext cx="7855464" cy="954107"/>
          </a:xfrm>
          <a:prstGeom prst="rect">
            <a:avLst/>
          </a:prstGeom>
          <a:noFill/>
        </p:spPr>
        <p:txBody>
          <a:bodyPr wrap="square" rtlCol="0">
            <a:spAutoFit/>
          </a:bodyPr>
          <a:lstStyle/>
          <a:p>
            <a:r>
              <a:rPr lang="en-US" sz="2800" dirty="0">
                <a:solidFill>
                  <a:srgbClr val="660066"/>
                </a:solidFill>
              </a:rPr>
              <a:t>Discuss with you table some examples of drive reduction theory</a:t>
            </a:r>
          </a:p>
        </p:txBody>
      </p:sp>
      <p:sp>
        <p:nvSpPr>
          <p:cNvPr id="7" name="TextBox 6"/>
          <p:cNvSpPr txBox="1"/>
          <p:nvPr/>
        </p:nvSpPr>
        <p:spPr>
          <a:xfrm>
            <a:off x="1016001" y="3776990"/>
            <a:ext cx="7763132" cy="2246769"/>
          </a:xfrm>
          <a:prstGeom prst="rect">
            <a:avLst/>
          </a:prstGeom>
          <a:noFill/>
        </p:spPr>
        <p:txBody>
          <a:bodyPr wrap="square" rtlCol="0">
            <a:spAutoFit/>
          </a:bodyPr>
          <a:lstStyle/>
          <a:p>
            <a:r>
              <a:rPr lang="en-US" sz="2800" dirty="0">
                <a:solidFill>
                  <a:srgbClr val="660066"/>
                </a:solidFill>
              </a:rPr>
              <a:t>An example of Drive not being reduced</a:t>
            </a:r>
          </a:p>
          <a:p>
            <a:r>
              <a:rPr lang="en-US" sz="2800" dirty="0">
                <a:solidFill>
                  <a:srgbClr val="660066"/>
                </a:solidFill>
              </a:rPr>
              <a:t>.</a:t>
            </a:r>
          </a:p>
          <a:p>
            <a:r>
              <a:rPr lang="en-US" sz="2800" dirty="0">
                <a:solidFill>
                  <a:srgbClr val="660066"/>
                </a:solidFill>
                <a:hlinkClick r:id="rId2"/>
              </a:rPr>
              <a:t>https://www.youtube.com/watch?v=1x9W70LJKVw</a:t>
            </a:r>
            <a:endParaRPr lang="en-US" sz="2800" dirty="0">
              <a:solidFill>
                <a:srgbClr val="660066"/>
              </a:solidFill>
            </a:endParaRPr>
          </a:p>
          <a:p>
            <a:endParaRPr lang="en-US" sz="2800" dirty="0">
              <a:solidFill>
                <a:srgbClr val="660066"/>
              </a:solidFill>
            </a:endParaRPr>
          </a:p>
        </p:txBody>
      </p:sp>
    </p:spTree>
    <p:extLst>
      <p:ext uri="{BB962C8B-B14F-4D97-AF65-F5344CB8AC3E}">
        <p14:creationId xmlns:p14="http://schemas.microsoft.com/office/powerpoint/2010/main" val="32364970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6468" y="284946"/>
            <a:ext cx="7865279" cy="954107"/>
          </a:xfrm>
          <a:prstGeom prst="rect">
            <a:avLst/>
          </a:prstGeom>
          <a:noFill/>
        </p:spPr>
        <p:txBody>
          <a:bodyPr wrap="square" rtlCol="0">
            <a:spAutoFit/>
          </a:bodyPr>
          <a:lstStyle/>
          <a:p>
            <a:r>
              <a:rPr lang="en-US" sz="2800" dirty="0">
                <a:solidFill>
                  <a:srgbClr val="660066"/>
                </a:solidFill>
              </a:rPr>
              <a:t>B.3.2  	Describe the theoretical approaches to arousal. </a:t>
            </a:r>
            <a:endParaRPr lang="en-US" sz="2800" dirty="0">
              <a:solidFill>
                <a:srgbClr val="660066"/>
              </a:solidFill>
              <a:effectLst/>
            </a:endParaRPr>
          </a:p>
        </p:txBody>
      </p:sp>
      <p:sp>
        <p:nvSpPr>
          <p:cNvPr id="5" name="TextBox 4"/>
          <p:cNvSpPr txBox="1"/>
          <p:nvPr/>
        </p:nvSpPr>
        <p:spPr>
          <a:xfrm>
            <a:off x="1016000" y="1329033"/>
            <a:ext cx="7495747" cy="523220"/>
          </a:xfrm>
          <a:prstGeom prst="rect">
            <a:avLst/>
          </a:prstGeom>
          <a:noFill/>
        </p:spPr>
        <p:txBody>
          <a:bodyPr wrap="square" rtlCol="0">
            <a:spAutoFit/>
          </a:bodyPr>
          <a:lstStyle/>
          <a:p>
            <a:r>
              <a:rPr lang="en-US" sz="2800" dirty="0">
                <a:solidFill>
                  <a:srgbClr val="660066"/>
                </a:solidFill>
              </a:rPr>
              <a:t>Inverted-U hypothesis </a:t>
            </a:r>
          </a:p>
        </p:txBody>
      </p:sp>
      <p:sp>
        <p:nvSpPr>
          <p:cNvPr id="2" name="TextBox 1"/>
          <p:cNvSpPr txBox="1"/>
          <p:nvPr/>
        </p:nvSpPr>
        <p:spPr>
          <a:xfrm>
            <a:off x="6352156" y="6233219"/>
            <a:ext cx="2159591" cy="276999"/>
          </a:xfrm>
          <a:prstGeom prst="rect">
            <a:avLst/>
          </a:prstGeom>
          <a:noFill/>
        </p:spPr>
        <p:txBody>
          <a:bodyPr wrap="none" rtlCol="0">
            <a:spAutoFit/>
          </a:bodyPr>
          <a:lstStyle/>
          <a:p>
            <a:r>
              <a:rPr lang="en-US" sz="1200" dirty="0"/>
              <a:t>https://</a:t>
            </a:r>
            <a:r>
              <a:rPr lang="en-US" sz="1200" dirty="0" err="1"/>
              <a:t>www.boundless.com</a:t>
            </a:r>
            <a:endParaRPr lang="en-US" sz="1200" dirty="0"/>
          </a:p>
        </p:txBody>
      </p:sp>
      <p:sp>
        <p:nvSpPr>
          <p:cNvPr id="3" name="TextBox 2"/>
          <p:cNvSpPr txBox="1"/>
          <p:nvPr/>
        </p:nvSpPr>
        <p:spPr>
          <a:xfrm>
            <a:off x="735309" y="2206148"/>
            <a:ext cx="8177516" cy="4401205"/>
          </a:xfrm>
          <a:prstGeom prst="rect">
            <a:avLst/>
          </a:prstGeom>
          <a:noFill/>
        </p:spPr>
        <p:txBody>
          <a:bodyPr wrap="square" rtlCol="0">
            <a:spAutoFit/>
          </a:bodyPr>
          <a:lstStyle/>
          <a:p>
            <a:r>
              <a:rPr lang="en-US" sz="2800" dirty="0">
                <a:solidFill>
                  <a:srgbClr val="660066"/>
                </a:solidFill>
              </a:rPr>
              <a:t>For complex tasks there was an optimal level of arousal above and below which performance levels would decrease.</a:t>
            </a:r>
          </a:p>
          <a:p>
            <a:endParaRPr lang="en-US" sz="2800" dirty="0">
              <a:solidFill>
                <a:srgbClr val="660066"/>
              </a:solidFill>
            </a:endParaRPr>
          </a:p>
          <a:p>
            <a:r>
              <a:rPr lang="en-US" sz="2800" dirty="0">
                <a:solidFill>
                  <a:srgbClr val="660066"/>
                </a:solidFill>
              </a:rPr>
              <a:t>The theory is that as arousal is increased then performance improves but only up to a certain point (top of the inverted U). If the athlete's arousal is increased beyond this point then performance diminishes.</a:t>
            </a:r>
          </a:p>
          <a:p>
            <a:endParaRPr lang="en-US" sz="2800" dirty="0">
              <a:solidFill>
                <a:srgbClr val="660066"/>
              </a:solidFill>
            </a:endParaRPr>
          </a:p>
        </p:txBody>
      </p:sp>
    </p:spTree>
    <p:extLst>
      <p:ext uri="{BB962C8B-B14F-4D97-AF65-F5344CB8AC3E}">
        <p14:creationId xmlns:p14="http://schemas.microsoft.com/office/powerpoint/2010/main" val="123640436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84100" y="370808"/>
            <a:ext cx="3989108" cy="523220"/>
          </a:xfrm>
          <a:prstGeom prst="rect">
            <a:avLst/>
          </a:prstGeom>
          <a:noFill/>
        </p:spPr>
        <p:txBody>
          <a:bodyPr wrap="square" rtlCol="0">
            <a:spAutoFit/>
          </a:bodyPr>
          <a:lstStyle/>
          <a:p>
            <a:r>
              <a:rPr lang="en-US" sz="2800" dirty="0">
                <a:solidFill>
                  <a:srgbClr val="660066"/>
                </a:solidFill>
              </a:rPr>
              <a:t>Inverted-U hypothesis </a:t>
            </a:r>
          </a:p>
        </p:txBody>
      </p:sp>
      <p:sp>
        <p:nvSpPr>
          <p:cNvPr id="7" name="TextBox 6"/>
          <p:cNvSpPr txBox="1"/>
          <p:nvPr/>
        </p:nvSpPr>
        <p:spPr>
          <a:xfrm>
            <a:off x="4916611" y="6551591"/>
            <a:ext cx="4227389" cy="276999"/>
          </a:xfrm>
          <a:prstGeom prst="rect">
            <a:avLst/>
          </a:prstGeom>
          <a:noFill/>
        </p:spPr>
        <p:txBody>
          <a:bodyPr wrap="none" rtlCol="0">
            <a:spAutoFit/>
          </a:bodyPr>
          <a:lstStyle/>
          <a:p>
            <a:r>
              <a:rPr lang="en-US" sz="1200" dirty="0"/>
              <a:t>http://</a:t>
            </a:r>
            <a:r>
              <a:rPr lang="en-US" sz="1200" dirty="0" err="1"/>
              <a:t>www.mindtools.com</a:t>
            </a:r>
            <a:r>
              <a:rPr lang="en-US" sz="1200" dirty="0"/>
              <a:t>/pages/article/inverted-</a:t>
            </a:r>
            <a:r>
              <a:rPr lang="en-US" sz="1200" dirty="0" err="1"/>
              <a:t>u.htm</a:t>
            </a:r>
            <a:endParaRPr lang="en-US" sz="1200" dirty="0"/>
          </a:p>
        </p:txBody>
      </p:sp>
      <p:pic>
        <p:nvPicPr>
          <p:cNvPr id="2" name="Picture 1"/>
          <p:cNvPicPr>
            <a:picLocks noChangeAspect="1"/>
          </p:cNvPicPr>
          <p:nvPr/>
        </p:nvPicPr>
        <p:blipFill>
          <a:blip r:embed="rId2"/>
          <a:stretch>
            <a:fillRect/>
          </a:stretch>
        </p:blipFill>
        <p:spPr>
          <a:xfrm>
            <a:off x="558165" y="2074984"/>
            <a:ext cx="7905750" cy="3295650"/>
          </a:xfrm>
          <a:prstGeom prst="rect">
            <a:avLst/>
          </a:prstGeom>
        </p:spPr>
      </p:pic>
    </p:spTree>
    <p:extLst>
      <p:ext uri="{BB962C8B-B14F-4D97-AF65-F5344CB8AC3E}">
        <p14:creationId xmlns:p14="http://schemas.microsoft.com/office/powerpoint/2010/main" val="91855394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6468" y="284946"/>
            <a:ext cx="7865279" cy="954107"/>
          </a:xfrm>
          <a:prstGeom prst="rect">
            <a:avLst/>
          </a:prstGeom>
          <a:noFill/>
        </p:spPr>
        <p:txBody>
          <a:bodyPr wrap="square" rtlCol="0">
            <a:spAutoFit/>
          </a:bodyPr>
          <a:lstStyle/>
          <a:p>
            <a:r>
              <a:rPr lang="en-US" sz="2800" dirty="0">
                <a:solidFill>
                  <a:srgbClr val="660066"/>
                </a:solidFill>
              </a:rPr>
              <a:t>B.3.2  	Describe the theoretical approaches to arousal. </a:t>
            </a:r>
            <a:endParaRPr lang="en-US" sz="2800" dirty="0">
              <a:solidFill>
                <a:srgbClr val="660066"/>
              </a:solidFill>
              <a:effectLst/>
            </a:endParaRPr>
          </a:p>
        </p:txBody>
      </p:sp>
      <p:sp>
        <p:nvSpPr>
          <p:cNvPr id="5" name="TextBox 4"/>
          <p:cNvSpPr txBox="1"/>
          <p:nvPr/>
        </p:nvSpPr>
        <p:spPr>
          <a:xfrm>
            <a:off x="1016000" y="1329033"/>
            <a:ext cx="7495747" cy="523220"/>
          </a:xfrm>
          <a:prstGeom prst="rect">
            <a:avLst/>
          </a:prstGeom>
          <a:noFill/>
        </p:spPr>
        <p:txBody>
          <a:bodyPr wrap="square" rtlCol="0">
            <a:spAutoFit/>
          </a:bodyPr>
          <a:lstStyle/>
          <a:p>
            <a:r>
              <a:rPr lang="en-US" sz="2800" dirty="0">
                <a:solidFill>
                  <a:srgbClr val="660066"/>
                </a:solidFill>
              </a:rPr>
              <a:t>Catastrophe theory. </a:t>
            </a:r>
          </a:p>
        </p:txBody>
      </p:sp>
      <p:sp>
        <p:nvSpPr>
          <p:cNvPr id="2" name="TextBox 1"/>
          <p:cNvSpPr txBox="1"/>
          <p:nvPr/>
        </p:nvSpPr>
        <p:spPr>
          <a:xfrm>
            <a:off x="6352156" y="6233219"/>
            <a:ext cx="2159591" cy="276999"/>
          </a:xfrm>
          <a:prstGeom prst="rect">
            <a:avLst/>
          </a:prstGeom>
          <a:noFill/>
        </p:spPr>
        <p:txBody>
          <a:bodyPr wrap="none" rtlCol="0">
            <a:spAutoFit/>
          </a:bodyPr>
          <a:lstStyle/>
          <a:p>
            <a:r>
              <a:rPr lang="en-US" sz="1200" dirty="0"/>
              <a:t>https://</a:t>
            </a:r>
            <a:r>
              <a:rPr lang="en-US" sz="1200" dirty="0" err="1"/>
              <a:t>www.boundless.com</a:t>
            </a:r>
            <a:endParaRPr lang="en-US" sz="1200" dirty="0"/>
          </a:p>
        </p:txBody>
      </p:sp>
      <p:sp>
        <p:nvSpPr>
          <p:cNvPr id="6" name="TextBox 5"/>
          <p:cNvSpPr txBox="1"/>
          <p:nvPr/>
        </p:nvSpPr>
        <p:spPr>
          <a:xfrm>
            <a:off x="646468" y="1904909"/>
            <a:ext cx="7731875" cy="2246769"/>
          </a:xfrm>
          <a:prstGeom prst="rect">
            <a:avLst/>
          </a:prstGeom>
          <a:noFill/>
        </p:spPr>
        <p:txBody>
          <a:bodyPr wrap="square" rtlCol="0">
            <a:spAutoFit/>
          </a:bodyPr>
          <a:lstStyle/>
          <a:p>
            <a:r>
              <a:rPr lang="en-US" sz="2800" dirty="0">
                <a:solidFill>
                  <a:srgbClr val="660066"/>
                </a:solidFill>
              </a:rPr>
              <a:t>Sometimes </a:t>
            </a:r>
            <a:r>
              <a:rPr lang="en-US" sz="2800" dirty="0" smtClean="0">
                <a:solidFill>
                  <a:srgbClr val="660066"/>
                </a:solidFill>
              </a:rPr>
              <a:t>known </a:t>
            </a:r>
            <a:r>
              <a:rPr lang="en-US" sz="2800" dirty="0">
                <a:solidFill>
                  <a:srgbClr val="660066"/>
                </a:solidFill>
              </a:rPr>
              <a:t>as choking. The pressure seems insurmountable and an athlete will fall victim to what sports psychologists call the catastrophe theory.</a:t>
            </a:r>
            <a:br>
              <a:rPr lang="en-US" sz="2800" dirty="0">
                <a:solidFill>
                  <a:srgbClr val="660066"/>
                </a:solidFill>
              </a:rPr>
            </a:br>
            <a:endParaRPr lang="en-US" sz="2800" dirty="0">
              <a:solidFill>
                <a:srgbClr val="660066"/>
              </a:solidFill>
            </a:endParaRPr>
          </a:p>
        </p:txBody>
      </p:sp>
      <p:pic>
        <p:nvPicPr>
          <p:cNvPr id="7" name="Picture 6"/>
          <p:cNvPicPr>
            <a:picLocks noChangeAspect="1"/>
          </p:cNvPicPr>
          <p:nvPr/>
        </p:nvPicPr>
        <p:blipFill>
          <a:blip r:embed="rId2"/>
          <a:stretch>
            <a:fillRect/>
          </a:stretch>
        </p:blipFill>
        <p:spPr>
          <a:xfrm>
            <a:off x="2216907" y="3903595"/>
            <a:ext cx="4724400" cy="2362200"/>
          </a:xfrm>
          <a:prstGeom prst="rect">
            <a:avLst/>
          </a:prstGeom>
        </p:spPr>
      </p:pic>
    </p:spTree>
    <p:extLst>
      <p:ext uri="{BB962C8B-B14F-4D97-AF65-F5344CB8AC3E}">
        <p14:creationId xmlns:p14="http://schemas.microsoft.com/office/powerpoint/2010/main" val="270338872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6468" y="284946"/>
            <a:ext cx="7865279" cy="954107"/>
          </a:xfrm>
          <a:prstGeom prst="rect">
            <a:avLst/>
          </a:prstGeom>
          <a:noFill/>
        </p:spPr>
        <p:txBody>
          <a:bodyPr wrap="square" rtlCol="0">
            <a:spAutoFit/>
          </a:bodyPr>
          <a:lstStyle/>
          <a:p>
            <a:r>
              <a:rPr lang="en-US" sz="2800" dirty="0">
                <a:solidFill>
                  <a:srgbClr val="660066"/>
                </a:solidFill>
              </a:rPr>
              <a:t>B.3.2  	Describe the theoretical approaches to arousal. </a:t>
            </a:r>
            <a:endParaRPr lang="en-US" sz="2800" dirty="0">
              <a:solidFill>
                <a:srgbClr val="660066"/>
              </a:solidFill>
              <a:effectLst/>
            </a:endParaRPr>
          </a:p>
        </p:txBody>
      </p:sp>
      <p:sp>
        <p:nvSpPr>
          <p:cNvPr id="5" name="TextBox 4"/>
          <p:cNvSpPr txBox="1"/>
          <p:nvPr/>
        </p:nvSpPr>
        <p:spPr>
          <a:xfrm>
            <a:off x="1016000" y="1329033"/>
            <a:ext cx="7495747" cy="523220"/>
          </a:xfrm>
          <a:prstGeom prst="rect">
            <a:avLst/>
          </a:prstGeom>
          <a:noFill/>
        </p:spPr>
        <p:txBody>
          <a:bodyPr wrap="square" rtlCol="0">
            <a:spAutoFit/>
          </a:bodyPr>
          <a:lstStyle/>
          <a:p>
            <a:r>
              <a:rPr lang="en-US" sz="2800" dirty="0">
                <a:solidFill>
                  <a:srgbClr val="660066"/>
                </a:solidFill>
              </a:rPr>
              <a:t>Catastrophe theory. </a:t>
            </a:r>
          </a:p>
        </p:txBody>
      </p:sp>
      <p:sp>
        <p:nvSpPr>
          <p:cNvPr id="2" name="TextBox 1"/>
          <p:cNvSpPr txBox="1"/>
          <p:nvPr/>
        </p:nvSpPr>
        <p:spPr>
          <a:xfrm>
            <a:off x="6352156" y="6233219"/>
            <a:ext cx="2159591" cy="276999"/>
          </a:xfrm>
          <a:prstGeom prst="rect">
            <a:avLst/>
          </a:prstGeom>
          <a:noFill/>
        </p:spPr>
        <p:txBody>
          <a:bodyPr wrap="none" rtlCol="0">
            <a:spAutoFit/>
          </a:bodyPr>
          <a:lstStyle/>
          <a:p>
            <a:r>
              <a:rPr lang="en-US" sz="1200" dirty="0"/>
              <a:t>https://</a:t>
            </a:r>
            <a:r>
              <a:rPr lang="en-US" sz="1200" dirty="0" err="1"/>
              <a:t>www.boundless.com</a:t>
            </a:r>
            <a:endParaRPr lang="en-US" sz="1200" dirty="0"/>
          </a:p>
        </p:txBody>
      </p:sp>
      <p:sp>
        <p:nvSpPr>
          <p:cNvPr id="6" name="TextBox 5"/>
          <p:cNvSpPr txBox="1"/>
          <p:nvPr/>
        </p:nvSpPr>
        <p:spPr>
          <a:xfrm>
            <a:off x="779872" y="2122402"/>
            <a:ext cx="7731875" cy="2677656"/>
          </a:xfrm>
          <a:prstGeom prst="rect">
            <a:avLst/>
          </a:prstGeom>
          <a:noFill/>
        </p:spPr>
        <p:txBody>
          <a:bodyPr wrap="square" rtlCol="0">
            <a:spAutoFit/>
          </a:bodyPr>
          <a:lstStyle/>
          <a:p>
            <a:r>
              <a:rPr lang="en-US" sz="2800" dirty="0">
                <a:solidFill>
                  <a:srgbClr val="660066"/>
                </a:solidFill>
              </a:rPr>
              <a:t>The interaction between physiological arousal and cognitive anxiety.</a:t>
            </a:r>
          </a:p>
          <a:p>
            <a:endParaRPr lang="en-US" sz="2800" dirty="0">
              <a:solidFill>
                <a:srgbClr val="660066"/>
              </a:solidFill>
            </a:endParaRPr>
          </a:p>
          <a:p>
            <a:endParaRPr lang="en-US" sz="2800" dirty="0">
              <a:solidFill>
                <a:srgbClr val="660066"/>
              </a:solidFill>
            </a:endParaRPr>
          </a:p>
          <a:p>
            <a:r>
              <a:rPr lang="en-US" sz="2800" dirty="0">
                <a:solidFill>
                  <a:srgbClr val="660066"/>
                </a:solidFill>
              </a:rPr>
              <a:t>Why the behavior occurs it not yet known.  </a:t>
            </a:r>
          </a:p>
          <a:p>
            <a:endParaRPr lang="en-US" sz="2800" dirty="0">
              <a:solidFill>
                <a:srgbClr val="660066"/>
              </a:solidFill>
            </a:endParaRPr>
          </a:p>
        </p:txBody>
      </p:sp>
      <p:pic>
        <p:nvPicPr>
          <p:cNvPr id="3" name="Picture 2"/>
          <p:cNvPicPr>
            <a:picLocks noChangeAspect="1"/>
          </p:cNvPicPr>
          <p:nvPr/>
        </p:nvPicPr>
        <p:blipFill>
          <a:blip r:embed="rId2"/>
          <a:stretch>
            <a:fillRect/>
          </a:stretch>
        </p:blipFill>
        <p:spPr>
          <a:xfrm>
            <a:off x="1121228" y="4335539"/>
            <a:ext cx="4724400" cy="2362200"/>
          </a:xfrm>
          <a:prstGeom prst="rect">
            <a:avLst/>
          </a:prstGeom>
        </p:spPr>
      </p:pic>
    </p:spTree>
    <p:extLst>
      <p:ext uri="{BB962C8B-B14F-4D97-AF65-F5344CB8AC3E}">
        <p14:creationId xmlns:p14="http://schemas.microsoft.com/office/powerpoint/2010/main" val="1547828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 calcmode="lin" valueType="num">
                                      <p:cBhvr additive="base">
                                        <p:cTn id="7" dur="500"/>
                                        <p:tgtEl>
                                          <p:spTgt spid="6">
                                            <p:txEl>
                                              <p:pRg st="3" end="3"/>
                                            </p:txEl>
                                          </p:spTgt>
                                        </p:tgtEl>
                                        <p:attrNameLst>
                                          <p:attrName>ppt_y</p:attrName>
                                        </p:attrNameLst>
                                      </p:cBhvr>
                                      <p:tavLst>
                                        <p:tav tm="0">
                                          <p:val>
                                            <p:strVal val="#ppt_y+#ppt_h*1.125000"/>
                                          </p:val>
                                        </p:tav>
                                        <p:tav tm="100000">
                                          <p:val>
                                            <p:strVal val="#ppt_y"/>
                                          </p:val>
                                        </p:tav>
                                      </p:tavLst>
                                    </p:anim>
                                    <p:animEffect transition="in" filter="wipe(up)">
                                      <p:cBhvr>
                                        <p:cTn id="8"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143000" y="731520"/>
            <a:ext cx="7162800" cy="1019663"/>
          </a:xfrm>
        </p:spPr>
        <p:txBody>
          <a:bodyPr>
            <a:normAutofit lnSpcReduction="10000"/>
          </a:bodyPr>
          <a:lstStyle/>
          <a:p>
            <a:pPr marL="45720" indent="0">
              <a:buNone/>
            </a:pPr>
            <a:r>
              <a:rPr lang="en-US" sz="3200" dirty="0"/>
              <a:t>B.1.2 Discuss social learning theory and personality. </a:t>
            </a:r>
          </a:p>
          <a:p>
            <a:pPr marL="45720" indent="0">
              <a:buNone/>
            </a:pPr>
            <a:endParaRPr lang="en-US" sz="3200" dirty="0"/>
          </a:p>
        </p:txBody>
      </p:sp>
      <p:sp>
        <p:nvSpPr>
          <p:cNvPr id="2" name="TextBox 1"/>
          <p:cNvSpPr txBox="1"/>
          <p:nvPr/>
        </p:nvSpPr>
        <p:spPr>
          <a:xfrm>
            <a:off x="731135" y="2155303"/>
            <a:ext cx="7574665" cy="3108544"/>
          </a:xfrm>
          <a:prstGeom prst="rect">
            <a:avLst/>
          </a:prstGeom>
          <a:noFill/>
        </p:spPr>
        <p:txBody>
          <a:bodyPr wrap="square" rtlCol="0">
            <a:spAutoFit/>
          </a:bodyPr>
          <a:lstStyle/>
          <a:p>
            <a:r>
              <a:rPr lang="en-US" sz="2800" dirty="0">
                <a:solidFill>
                  <a:srgbClr val="660066"/>
                </a:solidFill>
              </a:rPr>
              <a:t>How personality and social learning theory are related.</a:t>
            </a:r>
          </a:p>
          <a:p>
            <a:endParaRPr lang="en-US" sz="2800" dirty="0">
              <a:solidFill>
                <a:srgbClr val="660066"/>
              </a:solidFill>
            </a:endParaRPr>
          </a:p>
          <a:p>
            <a:r>
              <a:rPr lang="en-US" sz="2800" dirty="0">
                <a:solidFill>
                  <a:srgbClr val="660066"/>
                </a:solidFill>
              </a:rPr>
              <a:t>Competencies and skills</a:t>
            </a:r>
          </a:p>
          <a:p>
            <a:r>
              <a:rPr lang="en-US" sz="2800" dirty="0">
                <a:solidFill>
                  <a:srgbClr val="660066"/>
                </a:solidFill>
              </a:rPr>
              <a:t>Beliefs and expectancies</a:t>
            </a:r>
          </a:p>
          <a:p>
            <a:r>
              <a:rPr lang="en-US" sz="2800" dirty="0">
                <a:solidFill>
                  <a:srgbClr val="660066"/>
                </a:solidFill>
              </a:rPr>
              <a:t>Behavioral standards</a:t>
            </a:r>
          </a:p>
          <a:p>
            <a:r>
              <a:rPr lang="en-US" sz="2800" dirty="0">
                <a:solidFill>
                  <a:srgbClr val="660066"/>
                </a:solidFill>
              </a:rPr>
              <a:t>Personal goals</a:t>
            </a:r>
          </a:p>
        </p:txBody>
      </p:sp>
    </p:spTree>
    <p:extLst>
      <p:ext uri="{BB962C8B-B14F-4D97-AF65-F5344CB8AC3E}">
        <p14:creationId xmlns:p14="http://schemas.microsoft.com/office/powerpoint/2010/main" val="4078865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p:tgtEl>
                                          <p:spTgt spid="2">
                                            <p:txEl>
                                              <p:pRg st="2" end="2"/>
                                            </p:txEl>
                                          </p:spTgt>
                                        </p:tgtEl>
                                        <p:attrNameLst>
                                          <p:attrName>ppt_y</p:attrName>
                                        </p:attrNameLst>
                                      </p:cBhvr>
                                      <p:tavLst>
                                        <p:tav tm="0">
                                          <p:val>
                                            <p:strVal val="#ppt_y+#ppt_h*1.125000"/>
                                          </p:val>
                                        </p:tav>
                                        <p:tav tm="100000">
                                          <p:val>
                                            <p:strVal val="#ppt_y"/>
                                          </p:val>
                                        </p:tav>
                                      </p:tavLst>
                                    </p:anim>
                                    <p:animEffect transition="in" filter="wipe(up)">
                                      <p:cBhvr>
                                        <p:cTn id="8" dur="500"/>
                                        <p:tgtEl>
                                          <p:spTgt spid="2">
                                            <p:txEl>
                                              <p:pRg st="2" end="2"/>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p:tgtEl>
                                          <p:spTgt spid="2">
                                            <p:txEl>
                                              <p:pRg st="3" end="3"/>
                                            </p:txEl>
                                          </p:spTgt>
                                        </p:tgtEl>
                                        <p:attrNameLst>
                                          <p:attrName>ppt_y</p:attrName>
                                        </p:attrNameLst>
                                      </p:cBhvr>
                                      <p:tavLst>
                                        <p:tav tm="0">
                                          <p:val>
                                            <p:strVal val="#ppt_y+#ppt_h*1.125000"/>
                                          </p:val>
                                        </p:tav>
                                        <p:tav tm="100000">
                                          <p:val>
                                            <p:strVal val="#ppt_y"/>
                                          </p:val>
                                        </p:tav>
                                      </p:tavLst>
                                    </p:anim>
                                    <p:animEffect transition="in" filter="wipe(up)">
                                      <p:cBhvr>
                                        <p:cTn id="14" dur="500"/>
                                        <p:tgtEl>
                                          <p:spTgt spid="2">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p:tgtEl>
                                          <p:spTgt spid="2">
                                            <p:txEl>
                                              <p:pRg st="4" end="4"/>
                                            </p:txEl>
                                          </p:spTgt>
                                        </p:tgtEl>
                                        <p:attrNameLst>
                                          <p:attrName>ppt_y</p:attrName>
                                        </p:attrNameLst>
                                      </p:cBhvr>
                                      <p:tavLst>
                                        <p:tav tm="0">
                                          <p:val>
                                            <p:strVal val="#ppt_y+#ppt_h*1.125000"/>
                                          </p:val>
                                        </p:tav>
                                        <p:tav tm="100000">
                                          <p:val>
                                            <p:strVal val="#ppt_y"/>
                                          </p:val>
                                        </p:tav>
                                      </p:tavLst>
                                    </p:anim>
                                    <p:animEffect transition="in" filter="wipe(up)">
                                      <p:cBhvr>
                                        <p:cTn id="20" dur="500"/>
                                        <p:tgtEl>
                                          <p:spTgt spid="2">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p:tgtEl>
                                          <p:spTgt spid="2">
                                            <p:txEl>
                                              <p:pRg st="5" end="5"/>
                                            </p:txEl>
                                          </p:spTgt>
                                        </p:tgtEl>
                                        <p:attrNameLst>
                                          <p:attrName>ppt_y</p:attrName>
                                        </p:attrNameLst>
                                      </p:cBhvr>
                                      <p:tavLst>
                                        <p:tav tm="0">
                                          <p:val>
                                            <p:strVal val="#ppt_y+#ppt_h*1.125000"/>
                                          </p:val>
                                        </p:tav>
                                        <p:tav tm="100000">
                                          <p:val>
                                            <p:strVal val="#ppt_y"/>
                                          </p:val>
                                        </p:tav>
                                      </p:tavLst>
                                    </p:anim>
                                    <p:animEffect transition="in" filter="wipe(up)">
                                      <p:cBhvr>
                                        <p:cTn id="26"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6468" y="284946"/>
            <a:ext cx="7865279" cy="954107"/>
          </a:xfrm>
          <a:prstGeom prst="rect">
            <a:avLst/>
          </a:prstGeom>
          <a:noFill/>
        </p:spPr>
        <p:txBody>
          <a:bodyPr wrap="square" rtlCol="0">
            <a:spAutoFit/>
          </a:bodyPr>
          <a:lstStyle/>
          <a:p>
            <a:r>
              <a:rPr lang="en-US" sz="2800" dirty="0"/>
              <a:t>B.4.1 	Discuss psychological skills training 				(PST). </a:t>
            </a:r>
            <a:endParaRPr lang="en-US" sz="2800" dirty="0">
              <a:effectLst/>
            </a:endParaRPr>
          </a:p>
        </p:txBody>
      </p:sp>
      <p:sp>
        <p:nvSpPr>
          <p:cNvPr id="2" name="TextBox 1"/>
          <p:cNvSpPr txBox="1"/>
          <p:nvPr/>
        </p:nvSpPr>
        <p:spPr>
          <a:xfrm>
            <a:off x="6352156" y="6233219"/>
            <a:ext cx="2159591" cy="276999"/>
          </a:xfrm>
          <a:prstGeom prst="rect">
            <a:avLst/>
          </a:prstGeom>
          <a:noFill/>
        </p:spPr>
        <p:txBody>
          <a:bodyPr wrap="none" rtlCol="0">
            <a:spAutoFit/>
          </a:bodyPr>
          <a:lstStyle/>
          <a:p>
            <a:r>
              <a:rPr lang="en-US" sz="1200" dirty="0"/>
              <a:t>https://</a:t>
            </a:r>
            <a:r>
              <a:rPr lang="en-US" sz="1200" dirty="0" err="1"/>
              <a:t>www.boundless.com</a:t>
            </a:r>
            <a:endParaRPr lang="en-US" sz="1200" dirty="0"/>
          </a:p>
        </p:txBody>
      </p:sp>
      <p:sp>
        <p:nvSpPr>
          <p:cNvPr id="3" name="TextBox 2"/>
          <p:cNvSpPr txBox="1"/>
          <p:nvPr/>
        </p:nvSpPr>
        <p:spPr>
          <a:xfrm>
            <a:off x="635042" y="1880912"/>
            <a:ext cx="7876705" cy="2246769"/>
          </a:xfrm>
          <a:prstGeom prst="rect">
            <a:avLst/>
          </a:prstGeom>
          <a:noFill/>
        </p:spPr>
        <p:txBody>
          <a:bodyPr wrap="square" rtlCol="0">
            <a:spAutoFit/>
          </a:bodyPr>
          <a:lstStyle/>
          <a:p>
            <a:r>
              <a:rPr lang="en-US" sz="2800" dirty="0">
                <a:solidFill>
                  <a:srgbClr val="660066"/>
                </a:solidFill>
              </a:rPr>
              <a:t>Psychological skills training (PST)</a:t>
            </a:r>
          </a:p>
          <a:p>
            <a:endParaRPr lang="en-US" sz="2800" dirty="0">
              <a:solidFill>
                <a:srgbClr val="660066"/>
              </a:solidFill>
            </a:endParaRPr>
          </a:p>
          <a:p>
            <a:r>
              <a:rPr lang="en-US" sz="2800" dirty="0">
                <a:solidFill>
                  <a:srgbClr val="660066"/>
                </a:solidFill>
              </a:rPr>
              <a:t>Refers to the systematic and consistent practice of mental or psychological skills. </a:t>
            </a:r>
          </a:p>
          <a:p>
            <a:r>
              <a:rPr lang="en-US" sz="2800" dirty="0">
                <a:solidFill>
                  <a:srgbClr val="660066"/>
                </a:solidFill>
              </a:rPr>
              <a:t>Include the following issues. </a:t>
            </a:r>
          </a:p>
        </p:txBody>
      </p:sp>
    </p:spTree>
    <p:extLst>
      <p:ext uri="{BB962C8B-B14F-4D97-AF65-F5344CB8AC3E}">
        <p14:creationId xmlns:p14="http://schemas.microsoft.com/office/powerpoint/2010/main" val="42210329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6468" y="284946"/>
            <a:ext cx="7865279" cy="954107"/>
          </a:xfrm>
          <a:prstGeom prst="rect">
            <a:avLst/>
          </a:prstGeom>
          <a:noFill/>
        </p:spPr>
        <p:txBody>
          <a:bodyPr wrap="square" rtlCol="0">
            <a:spAutoFit/>
          </a:bodyPr>
          <a:lstStyle/>
          <a:p>
            <a:r>
              <a:rPr lang="en-US" sz="2800" dirty="0"/>
              <a:t>B.4.1 	Discuss psychological skills training 				(PST). </a:t>
            </a:r>
            <a:endParaRPr lang="en-US" sz="2800" dirty="0">
              <a:effectLst/>
            </a:endParaRPr>
          </a:p>
        </p:txBody>
      </p:sp>
      <p:sp>
        <p:nvSpPr>
          <p:cNvPr id="2" name="TextBox 1"/>
          <p:cNvSpPr txBox="1"/>
          <p:nvPr/>
        </p:nvSpPr>
        <p:spPr>
          <a:xfrm>
            <a:off x="6352156" y="6233219"/>
            <a:ext cx="2159591" cy="276999"/>
          </a:xfrm>
          <a:prstGeom prst="rect">
            <a:avLst/>
          </a:prstGeom>
          <a:noFill/>
        </p:spPr>
        <p:txBody>
          <a:bodyPr wrap="none" rtlCol="0">
            <a:spAutoFit/>
          </a:bodyPr>
          <a:lstStyle/>
          <a:p>
            <a:r>
              <a:rPr lang="en-US" sz="1200" dirty="0"/>
              <a:t>https://</a:t>
            </a:r>
            <a:r>
              <a:rPr lang="en-US" sz="1200" dirty="0" err="1"/>
              <a:t>www.boundless.com</a:t>
            </a:r>
            <a:endParaRPr lang="en-US" sz="1200" dirty="0"/>
          </a:p>
        </p:txBody>
      </p:sp>
      <p:sp>
        <p:nvSpPr>
          <p:cNvPr id="3" name="TextBox 2"/>
          <p:cNvSpPr txBox="1"/>
          <p:nvPr/>
        </p:nvSpPr>
        <p:spPr>
          <a:xfrm>
            <a:off x="635042" y="1880912"/>
            <a:ext cx="7876705" cy="1815882"/>
          </a:xfrm>
          <a:prstGeom prst="rect">
            <a:avLst/>
          </a:prstGeom>
          <a:noFill/>
        </p:spPr>
        <p:txBody>
          <a:bodyPr wrap="square" rtlCol="0">
            <a:spAutoFit/>
          </a:bodyPr>
          <a:lstStyle/>
          <a:p>
            <a:r>
              <a:rPr lang="en-US" sz="2800" dirty="0">
                <a:solidFill>
                  <a:srgbClr val="660066"/>
                </a:solidFill>
              </a:rPr>
              <a:t>PST: 	(</a:t>
            </a:r>
            <a:r>
              <a:rPr lang="en-US" sz="2800" dirty="0" err="1">
                <a:solidFill>
                  <a:srgbClr val="660066"/>
                </a:solidFill>
              </a:rPr>
              <a:t>i</a:t>
            </a:r>
            <a:r>
              <a:rPr lang="en-US" sz="2800" dirty="0">
                <a:solidFill>
                  <a:srgbClr val="660066"/>
                </a:solidFill>
              </a:rPr>
              <a:t>) is not just for elite athletes </a:t>
            </a:r>
          </a:p>
          <a:p>
            <a:r>
              <a:rPr lang="en-US" sz="2800" dirty="0">
                <a:solidFill>
                  <a:srgbClr val="660066"/>
                </a:solidFill>
              </a:rPr>
              <a:t>		(ii) is not just for problem athletes </a:t>
            </a:r>
          </a:p>
          <a:p>
            <a:r>
              <a:rPr lang="en-US" sz="2800" dirty="0">
                <a:solidFill>
                  <a:srgbClr val="660066"/>
                </a:solidFill>
              </a:rPr>
              <a:t>		(iii) does not provide quick fix solutions. </a:t>
            </a:r>
          </a:p>
          <a:p>
            <a:endParaRPr lang="en-US" sz="2800" dirty="0">
              <a:solidFill>
                <a:srgbClr val="660066"/>
              </a:solidFill>
            </a:endParaRPr>
          </a:p>
        </p:txBody>
      </p:sp>
    </p:spTree>
    <p:extLst>
      <p:ext uri="{BB962C8B-B14F-4D97-AF65-F5344CB8AC3E}">
        <p14:creationId xmlns:p14="http://schemas.microsoft.com/office/powerpoint/2010/main" val="15620005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6468" y="284946"/>
            <a:ext cx="7865279" cy="954107"/>
          </a:xfrm>
          <a:prstGeom prst="rect">
            <a:avLst/>
          </a:prstGeom>
          <a:noFill/>
        </p:spPr>
        <p:txBody>
          <a:bodyPr wrap="square" rtlCol="0">
            <a:spAutoFit/>
          </a:bodyPr>
          <a:lstStyle/>
          <a:p>
            <a:r>
              <a:rPr lang="en-US" sz="2800" dirty="0"/>
              <a:t>B.4.1 	Discuss psychological skills training 				(PST). </a:t>
            </a:r>
            <a:endParaRPr lang="en-US" sz="2800" dirty="0">
              <a:effectLst/>
            </a:endParaRPr>
          </a:p>
        </p:txBody>
      </p:sp>
      <p:sp>
        <p:nvSpPr>
          <p:cNvPr id="2" name="TextBox 1"/>
          <p:cNvSpPr txBox="1"/>
          <p:nvPr/>
        </p:nvSpPr>
        <p:spPr>
          <a:xfrm>
            <a:off x="4886673" y="6233219"/>
            <a:ext cx="3848079" cy="276999"/>
          </a:xfrm>
          <a:prstGeom prst="rect">
            <a:avLst/>
          </a:prstGeom>
          <a:noFill/>
        </p:spPr>
        <p:txBody>
          <a:bodyPr wrap="none" rtlCol="0">
            <a:spAutoFit/>
          </a:bodyPr>
          <a:lstStyle/>
          <a:p>
            <a:r>
              <a:rPr lang="en-US" sz="1200" dirty="0"/>
              <a:t>http://</a:t>
            </a:r>
            <a:r>
              <a:rPr lang="en-US" sz="1200" dirty="0" err="1"/>
              <a:t>www.brianmac.co.uk</a:t>
            </a:r>
            <a:r>
              <a:rPr lang="en-US" sz="1200" dirty="0"/>
              <a:t>/articles/article001.htm</a:t>
            </a:r>
          </a:p>
        </p:txBody>
      </p:sp>
      <p:sp>
        <p:nvSpPr>
          <p:cNvPr id="3" name="TextBox 2"/>
          <p:cNvSpPr txBox="1"/>
          <p:nvPr/>
        </p:nvSpPr>
        <p:spPr>
          <a:xfrm>
            <a:off x="635042" y="1880912"/>
            <a:ext cx="7876705" cy="3539431"/>
          </a:xfrm>
          <a:prstGeom prst="rect">
            <a:avLst/>
          </a:prstGeom>
          <a:noFill/>
        </p:spPr>
        <p:txBody>
          <a:bodyPr wrap="square" rtlCol="0">
            <a:spAutoFit/>
          </a:bodyPr>
          <a:lstStyle/>
          <a:p>
            <a:r>
              <a:rPr lang="en-US" sz="2800" dirty="0">
                <a:solidFill>
                  <a:srgbClr val="660066"/>
                </a:solidFill>
              </a:rPr>
              <a:t>Psychological Skills Training (PST) is an individually designed combination of methods selected to attain psychological skill needs.</a:t>
            </a:r>
          </a:p>
          <a:p>
            <a:endParaRPr lang="en-US" sz="2800" dirty="0">
              <a:solidFill>
                <a:srgbClr val="660066"/>
              </a:solidFill>
            </a:endParaRPr>
          </a:p>
          <a:p>
            <a:r>
              <a:rPr lang="en-US" sz="2800" dirty="0">
                <a:solidFill>
                  <a:srgbClr val="660066"/>
                </a:solidFill>
              </a:rPr>
              <a:t>There is no single idyllic PST package, each program must be individualized based on the psychological state of the individual and, the sport. </a:t>
            </a:r>
          </a:p>
        </p:txBody>
      </p:sp>
    </p:spTree>
    <p:extLst>
      <p:ext uri="{BB962C8B-B14F-4D97-AF65-F5344CB8AC3E}">
        <p14:creationId xmlns:p14="http://schemas.microsoft.com/office/powerpoint/2010/main" val="21624809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6468" y="284946"/>
            <a:ext cx="7865279" cy="954107"/>
          </a:xfrm>
          <a:prstGeom prst="rect">
            <a:avLst/>
          </a:prstGeom>
          <a:noFill/>
        </p:spPr>
        <p:txBody>
          <a:bodyPr wrap="square" rtlCol="0">
            <a:spAutoFit/>
          </a:bodyPr>
          <a:lstStyle/>
          <a:p>
            <a:r>
              <a:rPr lang="en-US" sz="2800" dirty="0"/>
              <a:t>B.4.1 	Discuss psychological skills training 				(PST). </a:t>
            </a:r>
            <a:endParaRPr lang="en-US" sz="2800" dirty="0">
              <a:effectLst/>
            </a:endParaRPr>
          </a:p>
        </p:txBody>
      </p:sp>
      <p:sp>
        <p:nvSpPr>
          <p:cNvPr id="2" name="TextBox 1"/>
          <p:cNvSpPr txBox="1"/>
          <p:nvPr/>
        </p:nvSpPr>
        <p:spPr>
          <a:xfrm>
            <a:off x="4663668" y="6094719"/>
            <a:ext cx="3848079" cy="276999"/>
          </a:xfrm>
          <a:prstGeom prst="rect">
            <a:avLst/>
          </a:prstGeom>
          <a:noFill/>
        </p:spPr>
        <p:txBody>
          <a:bodyPr wrap="none" rtlCol="0">
            <a:spAutoFit/>
          </a:bodyPr>
          <a:lstStyle/>
          <a:p>
            <a:r>
              <a:rPr lang="en-US" sz="1200" dirty="0"/>
              <a:t>http://</a:t>
            </a:r>
            <a:r>
              <a:rPr lang="en-US" sz="1200" dirty="0" err="1"/>
              <a:t>www.brianmac.co.uk</a:t>
            </a:r>
            <a:r>
              <a:rPr lang="en-US" sz="1200" dirty="0"/>
              <a:t>/articles/article001.htm</a:t>
            </a:r>
          </a:p>
        </p:txBody>
      </p:sp>
      <p:sp>
        <p:nvSpPr>
          <p:cNvPr id="3" name="TextBox 2"/>
          <p:cNvSpPr txBox="1"/>
          <p:nvPr/>
        </p:nvSpPr>
        <p:spPr>
          <a:xfrm>
            <a:off x="635042" y="1880912"/>
            <a:ext cx="7876705" cy="3108544"/>
          </a:xfrm>
          <a:prstGeom prst="rect">
            <a:avLst/>
          </a:prstGeom>
          <a:noFill/>
        </p:spPr>
        <p:txBody>
          <a:bodyPr wrap="square" rtlCol="0">
            <a:spAutoFit/>
          </a:bodyPr>
          <a:lstStyle/>
          <a:p>
            <a:r>
              <a:rPr lang="en-US" sz="2800" dirty="0">
                <a:solidFill>
                  <a:srgbClr val="660066"/>
                </a:solidFill>
              </a:rPr>
              <a:t>To assemble a successful PST program it is important to distinguish between PST skills and PST methods. PST skills are the psychological qualities or attributes that need to be developed (i.e. confidence, concentration), the PST method is the tool that will be used to help improve the PST skill (</a:t>
            </a:r>
            <a:r>
              <a:rPr lang="en-US" sz="2800" dirty="0" err="1">
                <a:solidFill>
                  <a:srgbClr val="660066"/>
                </a:solidFill>
              </a:rPr>
              <a:t>Calmels</a:t>
            </a:r>
            <a:r>
              <a:rPr lang="en-US" sz="2800" dirty="0">
                <a:solidFill>
                  <a:srgbClr val="660066"/>
                </a:solidFill>
              </a:rPr>
              <a:t> et al. 2003). </a:t>
            </a:r>
          </a:p>
        </p:txBody>
      </p:sp>
    </p:spTree>
    <p:extLst>
      <p:ext uri="{BB962C8B-B14F-4D97-AF65-F5344CB8AC3E}">
        <p14:creationId xmlns:p14="http://schemas.microsoft.com/office/powerpoint/2010/main" val="31153563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6468" y="284946"/>
            <a:ext cx="7865279" cy="954107"/>
          </a:xfrm>
          <a:prstGeom prst="rect">
            <a:avLst/>
          </a:prstGeom>
          <a:noFill/>
        </p:spPr>
        <p:txBody>
          <a:bodyPr wrap="square" rtlCol="0">
            <a:spAutoFit/>
          </a:bodyPr>
          <a:lstStyle/>
          <a:p>
            <a:r>
              <a:rPr lang="en-US" sz="2800" dirty="0"/>
              <a:t>B.4.1 	Discuss psychological skills training 				(PST). </a:t>
            </a:r>
            <a:endParaRPr lang="en-US" sz="2800" dirty="0">
              <a:effectLst/>
            </a:endParaRPr>
          </a:p>
        </p:txBody>
      </p:sp>
      <p:sp>
        <p:nvSpPr>
          <p:cNvPr id="2" name="TextBox 1"/>
          <p:cNvSpPr txBox="1"/>
          <p:nvPr/>
        </p:nvSpPr>
        <p:spPr>
          <a:xfrm>
            <a:off x="4935523" y="6233219"/>
            <a:ext cx="3848079" cy="276999"/>
          </a:xfrm>
          <a:prstGeom prst="rect">
            <a:avLst/>
          </a:prstGeom>
          <a:noFill/>
        </p:spPr>
        <p:txBody>
          <a:bodyPr wrap="none" rtlCol="0">
            <a:spAutoFit/>
          </a:bodyPr>
          <a:lstStyle/>
          <a:p>
            <a:r>
              <a:rPr lang="en-US" sz="1200" dirty="0"/>
              <a:t>http://</a:t>
            </a:r>
            <a:r>
              <a:rPr lang="en-US" sz="1200" dirty="0" err="1"/>
              <a:t>www.brianmac.co.uk</a:t>
            </a:r>
            <a:r>
              <a:rPr lang="en-US" sz="1200" dirty="0"/>
              <a:t>/articles/article001.htm</a:t>
            </a:r>
          </a:p>
        </p:txBody>
      </p:sp>
      <p:sp>
        <p:nvSpPr>
          <p:cNvPr id="3" name="TextBox 2"/>
          <p:cNvSpPr txBox="1"/>
          <p:nvPr/>
        </p:nvSpPr>
        <p:spPr>
          <a:xfrm>
            <a:off x="635042" y="1880912"/>
            <a:ext cx="7876705" cy="2246769"/>
          </a:xfrm>
          <a:prstGeom prst="rect">
            <a:avLst/>
          </a:prstGeom>
          <a:noFill/>
        </p:spPr>
        <p:txBody>
          <a:bodyPr wrap="square" rtlCol="0">
            <a:spAutoFit/>
          </a:bodyPr>
          <a:lstStyle/>
          <a:p>
            <a:r>
              <a:rPr lang="en-US" sz="2800" dirty="0">
                <a:solidFill>
                  <a:srgbClr val="660066"/>
                </a:solidFill>
              </a:rPr>
              <a:t>When implementing a PST program, it is improbable that a single method will be employed by a sports psychologist. It is more effective to employ a combination of mental skills that relate to the specific sport.</a:t>
            </a:r>
          </a:p>
        </p:txBody>
      </p:sp>
    </p:spTree>
    <p:extLst>
      <p:ext uri="{BB962C8B-B14F-4D97-AF65-F5344CB8AC3E}">
        <p14:creationId xmlns:p14="http://schemas.microsoft.com/office/powerpoint/2010/main" val="35577071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6468" y="284946"/>
            <a:ext cx="7865279" cy="523220"/>
          </a:xfrm>
          <a:prstGeom prst="rect">
            <a:avLst/>
          </a:prstGeom>
          <a:noFill/>
        </p:spPr>
        <p:txBody>
          <a:bodyPr wrap="square" rtlCol="0">
            <a:spAutoFit/>
          </a:bodyPr>
          <a:lstStyle/>
          <a:p>
            <a:r>
              <a:rPr lang="en-US" sz="2800" dirty="0"/>
              <a:t>B.4.2 	Outline goal setting. </a:t>
            </a:r>
            <a:endParaRPr lang="en-US" sz="2800" dirty="0">
              <a:effectLst/>
            </a:endParaRPr>
          </a:p>
        </p:txBody>
      </p:sp>
      <p:sp>
        <p:nvSpPr>
          <p:cNvPr id="2" name="TextBox 1"/>
          <p:cNvSpPr txBox="1"/>
          <p:nvPr/>
        </p:nvSpPr>
        <p:spPr>
          <a:xfrm>
            <a:off x="4935523" y="6233219"/>
            <a:ext cx="3848079" cy="276999"/>
          </a:xfrm>
          <a:prstGeom prst="rect">
            <a:avLst/>
          </a:prstGeom>
          <a:noFill/>
        </p:spPr>
        <p:txBody>
          <a:bodyPr wrap="none" rtlCol="0">
            <a:spAutoFit/>
          </a:bodyPr>
          <a:lstStyle/>
          <a:p>
            <a:r>
              <a:rPr lang="en-US" sz="1200" dirty="0"/>
              <a:t>http://</a:t>
            </a:r>
            <a:r>
              <a:rPr lang="en-US" sz="1200" dirty="0" err="1"/>
              <a:t>www.brianmac.co.uk</a:t>
            </a:r>
            <a:r>
              <a:rPr lang="en-US" sz="1200" dirty="0"/>
              <a:t>/articles/article001.htm</a:t>
            </a:r>
          </a:p>
        </p:txBody>
      </p:sp>
      <p:sp>
        <p:nvSpPr>
          <p:cNvPr id="3" name="TextBox 2"/>
          <p:cNvSpPr txBox="1"/>
          <p:nvPr/>
        </p:nvSpPr>
        <p:spPr>
          <a:xfrm>
            <a:off x="635042" y="1880912"/>
            <a:ext cx="7876705" cy="1815882"/>
          </a:xfrm>
          <a:prstGeom prst="rect">
            <a:avLst/>
          </a:prstGeom>
          <a:noFill/>
        </p:spPr>
        <p:txBody>
          <a:bodyPr wrap="square" rtlCol="0">
            <a:spAutoFit/>
          </a:bodyPr>
          <a:lstStyle/>
          <a:p>
            <a:r>
              <a:rPr lang="en-US" sz="2800" dirty="0">
                <a:solidFill>
                  <a:srgbClr val="660066"/>
                </a:solidFill>
              </a:rPr>
              <a:t>Goal setting helps with motivation to the individual and also can give self confidence to the individual.</a:t>
            </a:r>
          </a:p>
          <a:p>
            <a:r>
              <a:rPr lang="en-US" sz="2800" dirty="0">
                <a:solidFill>
                  <a:srgbClr val="660066"/>
                </a:solidFill>
              </a:rPr>
              <a:t> </a:t>
            </a:r>
          </a:p>
        </p:txBody>
      </p:sp>
    </p:spTree>
    <p:extLst>
      <p:ext uri="{BB962C8B-B14F-4D97-AF65-F5344CB8AC3E}">
        <p14:creationId xmlns:p14="http://schemas.microsoft.com/office/powerpoint/2010/main" val="37334922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6468" y="284946"/>
            <a:ext cx="7865279" cy="523220"/>
          </a:xfrm>
          <a:prstGeom prst="rect">
            <a:avLst/>
          </a:prstGeom>
          <a:noFill/>
        </p:spPr>
        <p:txBody>
          <a:bodyPr wrap="square" rtlCol="0">
            <a:spAutoFit/>
          </a:bodyPr>
          <a:lstStyle/>
          <a:p>
            <a:r>
              <a:rPr lang="en-US" sz="2800" dirty="0"/>
              <a:t>B.4.2 	Outline goal setting. </a:t>
            </a:r>
            <a:endParaRPr lang="en-US" sz="2800" dirty="0">
              <a:effectLst/>
            </a:endParaRPr>
          </a:p>
        </p:txBody>
      </p:sp>
      <p:sp>
        <p:nvSpPr>
          <p:cNvPr id="2" name="TextBox 1"/>
          <p:cNvSpPr txBox="1"/>
          <p:nvPr/>
        </p:nvSpPr>
        <p:spPr>
          <a:xfrm>
            <a:off x="4935523" y="6233219"/>
            <a:ext cx="3848079" cy="276999"/>
          </a:xfrm>
          <a:prstGeom prst="rect">
            <a:avLst/>
          </a:prstGeom>
          <a:noFill/>
        </p:spPr>
        <p:txBody>
          <a:bodyPr wrap="none" rtlCol="0">
            <a:spAutoFit/>
          </a:bodyPr>
          <a:lstStyle/>
          <a:p>
            <a:r>
              <a:rPr lang="en-US" sz="1200" dirty="0"/>
              <a:t>http://</a:t>
            </a:r>
            <a:r>
              <a:rPr lang="en-US" sz="1200" dirty="0" err="1"/>
              <a:t>www.brianmac.co.uk</a:t>
            </a:r>
            <a:r>
              <a:rPr lang="en-US" sz="1200" dirty="0"/>
              <a:t>/articles/article001.htm</a:t>
            </a:r>
          </a:p>
        </p:txBody>
      </p:sp>
      <p:sp>
        <p:nvSpPr>
          <p:cNvPr id="3" name="TextBox 2"/>
          <p:cNvSpPr txBox="1"/>
          <p:nvPr/>
        </p:nvSpPr>
        <p:spPr>
          <a:xfrm>
            <a:off x="635042" y="1829080"/>
            <a:ext cx="7876705" cy="1384995"/>
          </a:xfrm>
          <a:prstGeom prst="rect">
            <a:avLst/>
          </a:prstGeom>
          <a:noFill/>
        </p:spPr>
        <p:txBody>
          <a:bodyPr wrap="square" rtlCol="0">
            <a:spAutoFit/>
          </a:bodyPr>
          <a:lstStyle/>
          <a:p>
            <a:r>
              <a:rPr lang="en-US" sz="2800" dirty="0">
                <a:solidFill>
                  <a:srgbClr val="660066"/>
                </a:solidFill>
              </a:rPr>
              <a:t>SMARTER (specific, measurable, achievable, realistic, time, evaluate, review) goals </a:t>
            </a:r>
          </a:p>
          <a:p>
            <a:r>
              <a:rPr lang="en-US" sz="2800" dirty="0">
                <a:solidFill>
                  <a:srgbClr val="660066"/>
                </a:solidFill>
              </a:rPr>
              <a:t> </a:t>
            </a:r>
          </a:p>
        </p:txBody>
      </p:sp>
    </p:spTree>
    <p:extLst>
      <p:ext uri="{BB962C8B-B14F-4D97-AF65-F5344CB8AC3E}">
        <p14:creationId xmlns:p14="http://schemas.microsoft.com/office/powerpoint/2010/main" val="28688919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6468" y="284946"/>
            <a:ext cx="7865279" cy="523220"/>
          </a:xfrm>
          <a:prstGeom prst="rect">
            <a:avLst/>
          </a:prstGeom>
          <a:noFill/>
        </p:spPr>
        <p:txBody>
          <a:bodyPr wrap="square" rtlCol="0">
            <a:spAutoFit/>
          </a:bodyPr>
          <a:lstStyle/>
          <a:p>
            <a:r>
              <a:rPr lang="en-US" sz="2800" dirty="0"/>
              <a:t>B.4.2 	Outline goal setting. </a:t>
            </a:r>
            <a:endParaRPr lang="en-US" sz="2800" dirty="0">
              <a:effectLst/>
            </a:endParaRPr>
          </a:p>
        </p:txBody>
      </p:sp>
      <p:sp>
        <p:nvSpPr>
          <p:cNvPr id="2" name="TextBox 1"/>
          <p:cNvSpPr txBox="1"/>
          <p:nvPr/>
        </p:nvSpPr>
        <p:spPr>
          <a:xfrm>
            <a:off x="4935523" y="6233219"/>
            <a:ext cx="3848079" cy="276999"/>
          </a:xfrm>
          <a:prstGeom prst="rect">
            <a:avLst/>
          </a:prstGeom>
          <a:noFill/>
        </p:spPr>
        <p:txBody>
          <a:bodyPr wrap="none" rtlCol="0">
            <a:spAutoFit/>
          </a:bodyPr>
          <a:lstStyle/>
          <a:p>
            <a:r>
              <a:rPr lang="en-US" sz="1200" dirty="0"/>
              <a:t>http://</a:t>
            </a:r>
            <a:r>
              <a:rPr lang="en-US" sz="1200" dirty="0" err="1"/>
              <a:t>www.brianmac.co.uk</a:t>
            </a:r>
            <a:r>
              <a:rPr lang="en-US" sz="1200" dirty="0"/>
              <a:t>/articles/article001.htm</a:t>
            </a:r>
          </a:p>
        </p:txBody>
      </p:sp>
      <p:sp>
        <p:nvSpPr>
          <p:cNvPr id="3" name="TextBox 2"/>
          <p:cNvSpPr txBox="1"/>
          <p:nvPr/>
        </p:nvSpPr>
        <p:spPr>
          <a:xfrm>
            <a:off x="635042" y="1829080"/>
            <a:ext cx="7876705" cy="3108544"/>
          </a:xfrm>
          <a:prstGeom prst="rect">
            <a:avLst/>
          </a:prstGeom>
          <a:noFill/>
        </p:spPr>
        <p:txBody>
          <a:bodyPr wrap="square" rtlCol="0">
            <a:spAutoFit/>
          </a:bodyPr>
          <a:lstStyle/>
          <a:p>
            <a:r>
              <a:rPr lang="en-US" sz="2800" dirty="0">
                <a:solidFill>
                  <a:srgbClr val="660066"/>
                </a:solidFill>
              </a:rPr>
              <a:t>Set a combination of outcome, performance and process goals</a:t>
            </a:r>
          </a:p>
          <a:p>
            <a:endParaRPr lang="en-US" sz="2800" dirty="0">
              <a:solidFill>
                <a:srgbClr val="660066"/>
              </a:solidFill>
            </a:endParaRPr>
          </a:p>
          <a:p>
            <a:r>
              <a:rPr lang="en-US" sz="2800" dirty="0">
                <a:solidFill>
                  <a:srgbClr val="660066"/>
                </a:solidFill>
              </a:rPr>
              <a:t>Process goals:	</a:t>
            </a:r>
          </a:p>
          <a:p>
            <a:r>
              <a:rPr lang="en-US" sz="2800" dirty="0">
                <a:solidFill>
                  <a:srgbClr val="660066"/>
                </a:solidFill>
              </a:rPr>
              <a:t>Race plan</a:t>
            </a:r>
          </a:p>
          <a:p>
            <a:r>
              <a:rPr lang="en-US" sz="2800" dirty="0">
                <a:solidFill>
                  <a:srgbClr val="660066"/>
                </a:solidFill>
              </a:rPr>
              <a:t>Positive mental imagery </a:t>
            </a:r>
          </a:p>
          <a:p>
            <a:r>
              <a:rPr lang="en-US" sz="2800" dirty="0">
                <a:solidFill>
                  <a:srgbClr val="660066"/>
                </a:solidFill>
              </a:rPr>
              <a:t>Quality training program</a:t>
            </a:r>
          </a:p>
        </p:txBody>
      </p:sp>
    </p:spTree>
    <p:extLst>
      <p:ext uri="{BB962C8B-B14F-4D97-AF65-F5344CB8AC3E}">
        <p14:creationId xmlns:p14="http://schemas.microsoft.com/office/powerpoint/2010/main" val="32690362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6468" y="284946"/>
            <a:ext cx="7865279" cy="523220"/>
          </a:xfrm>
          <a:prstGeom prst="rect">
            <a:avLst/>
          </a:prstGeom>
          <a:noFill/>
        </p:spPr>
        <p:txBody>
          <a:bodyPr wrap="square" rtlCol="0">
            <a:spAutoFit/>
          </a:bodyPr>
          <a:lstStyle/>
          <a:p>
            <a:r>
              <a:rPr lang="en-US" sz="2800" dirty="0"/>
              <a:t>B.4.2 	Outline goal setting. </a:t>
            </a:r>
            <a:endParaRPr lang="en-US" sz="2800" dirty="0">
              <a:effectLst/>
            </a:endParaRPr>
          </a:p>
        </p:txBody>
      </p:sp>
      <p:sp>
        <p:nvSpPr>
          <p:cNvPr id="2" name="TextBox 1"/>
          <p:cNvSpPr txBox="1"/>
          <p:nvPr/>
        </p:nvSpPr>
        <p:spPr>
          <a:xfrm>
            <a:off x="4935523" y="6233219"/>
            <a:ext cx="3848079" cy="276999"/>
          </a:xfrm>
          <a:prstGeom prst="rect">
            <a:avLst/>
          </a:prstGeom>
          <a:noFill/>
        </p:spPr>
        <p:txBody>
          <a:bodyPr wrap="none" rtlCol="0">
            <a:spAutoFit/>
          </a:bodyPr>
          <a:lstStyle/>
          <a:p>
            <a:r>
              <a:rPr lang="en-US" sz="1200" dirty="0"/>
              <a:t>http://</a:t>
            </a:r>
            <a:r>
              <a:rPr lang="en-US" sz="1200" dirty="0" err="1"/>
              <a:t>www.brianmac.co.uk</a:t>
            </a:r>
            <a:r>
              <a:rPr lang="en-US" sz="1200" dirty="0"/>
              <a:t>/articles/article001.htm</a:t>
            </a:r>
          </a:p>
        </p:txBody>
      </p:sp>
      <p:sp>
        <p:nvSpPr>
          <p:cNvPr id="3" name="TextBox 2"/>
          <p:cNvSpPr txBox="1"/>
          <p:nvPr/>
        </p:nvSpPr>
        <p:spPr>
          <a:xfrm>
            <a:off x="635042" y="1829080"/>
            <a:ext cx="7876705" cy="3108544"/>
          </a:xfrm>
          <a:prstGeom prst="rect">
            <a:avLst/>
          </a:prstGeom>
          <a:noFill/>
        </p:spPr>
        <p:txBody>
          <a:bodyPr wrap="square" rtlCol="0">
            <a:spAutoFit/>
          </a:bodyPr>
          <a:lstStyle/>
          <a:p>
            <a:r>
              <a:rPr lang="en-US" sz="2800" dirty="0">
                <a:solidFill>
                  <a:srgbClr val="660066"/>
                </a:solidFill>
              </a:rPr>
              <a:t>Set a combination of outcome, performance and process goals</a:t>
            </a:r>
          </a:p>
          <a:p>
            <a:endParaRPr lang="en-US" sz="2800" dirty="0">
              <a:solidFill>
                <a:srgbClr val="660066"/>
              </a:solidFill>
            </a:endParaRPr>
          </a:p>
          <a:p>
            <a:r>
              <a:rPr lang="en-US" sz="2800" dirty="0">
                <a:solidFill>
                  <a:srgbClr val="660066"/>
                </a:solidFill>
              </a:rPr>
              <a:t>Performance goals:</a:t>
            </a:r>
          </a:p>
          <a:p>
            <a:r>
              <a:rPr lang="en-US" sz="2800" dirty="0">
                <a:solidFill>
                  <a:srgbClr val="660066"/>
                </a:solidFill>
              </a:rPr>
              <a:t>Run a race at a given time.</a:t>
            </a:r>
          </a:p>
          <a:p>
            <a:r>
              <a:rPr lang="en-US" sz="2800" dirty="0">
                <a:solidFill>
                  <a:srgbClr val="660066"/>
                </a:solidFill>
              </a:rPr>
              <a:t>Keep pitch count down to 60.</a:t>
            </a:r>
          </a:p>
          <a:p>
            <a:r>
              <a:rPr lang="en-US" sz="2800" dirty="0">
                <a:solidFill>
                  <a:srgbClr val="660066"/>
                </a:solidFill>
              </a:rPr>
              <a:t>Throw no interceptions</a:t>
            </a:r>
          </a:p>
        </p:txBody>
      </p:sp>
    </p:spTree>
    <p:extLst>
      <p:ext uri="{BB962C8B-B14F-4D97-AF65-F5344CB8AC3E}">
        <p14:creationId xmlns:p14="http://schemas.microsoft.com/office/powerpoint/2010/main" val="1862817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6468" y="284946"/>
            <a:ext cx="7865279" cy="523220"/>
          </a:xfrm>
          <a:prstGeom prst="rect">
            <a:avLst/>
          </a:prstGeom>
          <a:noFill/>
        </p:spPr>
        <p:txBody>
          <a:bodyPr wrap="square" rtlCol="0">
            <a:spAutoFit/>
          </a:bodyPr>
          <a:lstStyle/>
          <a:p>
            <a:r>
              <a:rPr lang="en-US" sz="2800" dirty="0"/>
              <a:t>B.4.2 	Outline goal setting. </a:t>
            </a:r>
            <a:endParaRPr lang="en-US" sz="2800" dirty="0">
              <a:effectLst/>
            </a:endParaRPr>
          </a:p>
        </p:txBody>
      </p:sp>
      <p:sp>
        <p:nvSpPr>
          <p:cNvPr id="2" name="TextBox 1"/>
          <p:cNvSpPr txBox="1"/>
          <p:nvPr/>
        </p:nvSpPr>
        <p:spPr>
          <a:xfrm>
            <a:off x="4935523" y="6233219"/>
            <a:ext cx="3848079" cy="276999"/>
          </a:xfrm>
          <a:prstGeom prst="rect">
            <a:avLst/>
          </a:prstGeom>
          <a:noFill/>
        </p:spPr>
        <p:txBody>
          <a:bodyPr wrap="none" rtlCol="0">
            <a:spAutoFit/>
          </a:bodyPr>
          <a:lstStyle/>
          <a:p>
            <a:r>
              <a:rPr lang="en-US" sz="1200" dirty="0"/>
              <a:t>http://</a:t>
            </a:r>
            <a:r>
              <a:rPr lang="en-US" sz="1200" dirty="0" err="1"/>
              <a:t>www.brianmac.co.uk</a:t>
            </a:r>
            <a:r>
              <a:rPr lang="en-US" sz="1200" dirty="0"/>
              <a:t>/articles/article001.htm</a:t>
            </a:r>
          </a:p>
        </p:txBody>
      </p:sp>
      <p:sp>
        <p:nvSpPr>
          <p:cNvPr id="3" name="TextBox 2"/>
          <p:cNvSpPr txBox="1"/>
          <p:nvPr/>
        </p:nvSpPr>
        <p:spPr>
          <a:xfrm>
            <a:off x="635042" y="1829080"/>
            <a:ext cx="7876705" cy="3108544"/>
          </a:xfrm>
          <a:prstGeom prst="rect">
            <a:avLst/>
          </a:prstGeom>
          <a:noFill/>
        </p:spPr>
        <p:txBody>
          <a:bodyPr wrap="square" rtlCol="0">
            <a:spAutoFit/>
          </a:bodyPr>
          <a:lstStyle/>
          <a:p>
            <a:r>
              <a:rPr lang="en-US" sz="2800" dirty="0">
                <a:solidFill>
                  <a:srgbClr val="660066"/>
                </a:solidFill>
              </a:rPr>
              <a:t>Set a combination of outcome, performance and process goals</a:t>
            </a:r>
          </a:p>
          <a:p>
            <a:endParaRPr lang="en-US" sz="2800" dirty="0">
              <a:solidFill>
                <a:srgbClr val="660066"/>
              </a:solidFill>
            </a:endParaRPr>
          </a:p>
          <a:p>
            <a:r>
              <a:rPr lang="en-US" sz="2800" dirty="0">
                <a:solidFill>
                  <a:srgbClr val="660066"/>
                </a:solidFill>
              </a:rPr>
              <a:t>Outcome goals</a:t>
            </a:r>
          </a:p>
          <a:p>
            <a:r>
              <a:rPr lang="en-US" sz="2800" dirty="0">
                <a:solidFill>
                  <a:srgbClr val="660066"/>
                </a:solidFill>
              </a:rPr>
              <a:t>Win the game.</a:t>
            </a:r>
          </a:p>
          <a:p>
            <a:r>
              <a:rPr lang="en-US" sz="2800" dirty="0">
                <a:solidFill>
                  <a:srgbClr val="660066"/>
                </a:solidFill>
              </a:rPr>
              <a:t>Beat the number one seed.</a:t>
            </a:r>
          </a:p>
          <a:p>
            <a:r>
              <a:rPr lang="en-US" sz="2800" dirty="0">
                <a:solidFill>
                  <a:srgbClr val="660066"/>
                </a:solidFill>
              </a:rPr>
              <a:t>Get selected for the All-</a:t>
            </a:r>
            <a:r>
              <a:rPr lang="en-US" sz="2800">
                <a:solidFill>
                  <a:srgbClr val="660066"/>
                </a:solidFill>
              </a:rPr>
              <a:t>star team.</a:t>
            </a:r>
            <a:endParaRPr lang="en-US" sz="2800" dirty="0">
              <a:solidFill>
                <a:srgbClr val="660066"/>
              </a:solidFill>
            </a:endParaRPr>
          </a:p>
        </p:txBody>
      </p:sp>
    </p:spTree>
    <p:extLst>
      <p:ext uri="{BB962C8B-B14F-4D97-AF65-F5344CB8AC3E}">
        <p14:creationId xmlns:p14="http://schemas.microsoft.com/office/powerpoint/2010/main" val="2844748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143000" y="731520"/>
            <a:ext cx="7162800" cy="1019663"/>
          </a:xfrm>
        </p:spPr>
        <p:txBody>
          <a:bodyPr>
            <a:normAutofit lnSpcReduction="10000"/>
          </a:bodyPr>
          <a:lstStyle/>
          <a:p>
            <a:pPr marL="45720" indent="0">
              <a:buNone/>
            </a:pPr>
            <a:r>
              <a:rPr lang="en-US" sz="3200" dirty="0"/>
              <a:t>B.1.2 Discuss social learning theory and personality. </a:t>
            </a:r>
          </a:p>
          <a:p>
            <a:pPr marL="45720" indent="0">
              <a:buNone/>
            </a:pPr>
            <a:endParaRPr lang="en-US" sz="3200" dirty="0"/>
          </a:p>
        </p:txBody>
      </p:sp>
      <p:sp>
        <p:nvSpPr>
          <p:cNvPr id="2" name="TextBox 1"/>
          <p:cNvSpPr txBox="1"/>
          <p:nvPr/>
        </p:nvSpPr>
        <p:spPr>
          <a:xfrm>
            <a:off x="846578" y="2136059"/>
            <a:ext cx="7459222" cy="3970318"/>
          </a:xfrm>
          <a:prstGeom prst="rect">
            <a:avLst/>
          </a:prstGeom>
          <a:noFill/>
        </p:spPr>
        <p:txBody>
          <a:bodyPr wrap="square" rtlCol="0">
            <a:spAutoFit/>
          </a:bodyPr>
          <a:lstStyle/>
          <a:p>
            <a:r>
              <a:rPr lang="en-US" sz="2800" dirty="0">
                <a:solidFill>
                  <a:srgbClr val="FF0000"/>
                </a:solidFill>
              </a:rPr>
              <a:t>Competencies and skills</a:t>
            </a:r>
          </a:p>
          <a:p>
            <a:r>
              <a:rPr lang="en-US" sz="2800" dirty="0">
                <a:solidFill>
                  <a:srgbClr val="660066"/>
                </a:solidFill>
              </a:rPr>
              <a:t>Two implications:</a:t>
            </a:r>
          </a:p>
          <a:p>
            <a:r>
              <a:rPr lang="en-US" sz="2800" dirty="0">
                <a:solidFill>
                  <a:srgbClr val="660066"/>
                </a:solidFill>
              </a:rPr>
              <a:t>	</a:t>
            </a:r>
            <a:r>
              <a:rPr lang="en-US" sz="2800" dirty="0">
                <a:solidFill>
                  <a:srgbClr val="0000FF"/>
                </a:solidFill>
              </a:rPr>
              <a:t>Context specificity. </a:t>
            </a:r>
            <a:r>
              <a:rPr lang="en-US" sz="2800" dirty="0">
                <a:solidFill>
                  <a:srgbClr val="660066"/>
                </a:solidFill>
              </a:rPr>
              <a:t>Some psychological structures that are relevant in one situation may not be in another.</a:t>
            </a:r>
          </a:p>
          <a:p>
            <a:r>
              <a:rPr lang="en-US" sz="2800" dirty="0">
                <a:solidFill>
                  <a:srgbClr val="008000"/>
                </a:solidFill>
              </a:rPr>
              <a:t>				What might be an example?</a:t>
            </a:r>
          </a:p>
          <a:p>
            <a:r>
              <a:rPr lang="en-US" sz="2800" dirty="0">
                <a:solidFill>
                  <a:srgbClr val="660066"/>
                </a:solidFill>
              </a:rPr>
              <a:t>	</a:t>
            </a:r>
            <a:r>
              <a:rPr lang="en-US" sz="2800" dirty="0">
                <a:solidFill>
                  <a:srgbClr val="0000FF"/>
                </a:solidFill>
              </a:rPr>
              <a:t>Psychological change</a:t>
            </a:r>
            <a:r>
              <a:rPr lang="en-US" sz="2800" dirty="0">
                <a:solidFill>
                  <a:srgbClr val="660066"/>
                </a:solidFill>
              </a:rPr>
              <a:t>. Competencies are acquired through observation and social interaction.</a:t>
            </a:r>
          </a:p>
        </p:txBody>
      </p:sp>
    </p:spTree>
    <p:extLst>
      <p:ext uri="{BB962C8B-B14F-4D97-AF65-F5344CB8AC3E}">
        <p14:creationId xmlns:p14="http://schemas.microsoft.com/office/powerpoint/2010/main" val="1591143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p:tgtEl>
                                          <p:spTgt spid="2">
                                            <p:txEl>
                                              <p:pRg st="3" end="3"/>
                                            </p:txEl>
                                          </p:spTgt>
                                        </p:tgtEl>
                                        <p:attrNameLst>
                                          <p:attrName>ppt_y</p:attrName>
                                        </p:attrNameLst>
                                      </p:cBhvr>
                                      <p:tavLst>
                                        <p:tav tm="0">
                                          <p:val>
                                            <p:strVal val="#ppt_y+#ppt_h*1.125000"/>
                                          </p:val>
                                        </p:tav>
                                        <p:tav tm="100000">
                                          <p:val>
                                            <p:strVal val="#ppt_y"/>
                                          </p:val>
                                        </p:tav>
                                      </p:tavLst>
                                    </p:anim>
                                    <p:animEffect transition="in" filter="wipe(up)">
                                      <p:cBhvr>
                                        <p:cTn id="14" dur="500"/>
                                        <p:tgtEl>
                                          <p:spTgt spid="2">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p:tgtEl>
                                          <p:spTgt spid="2">
                                            <p:txEl>
                                              <p:pRg st="4" end="4"/>
                                            </p:txEl>
                                          </p:spTgt>
                                        </p:tgtEl>
                                        <p:attrNameLst>
                                          <p:attrName>ppt_y</p:attrName>
                                        </p:attrNameLst>
                                      </p:cBhvr>
                                      <p:tavLst>
                                        <p:tav tm="0">
                                          <p:val>
                                            <p:strVal val="#ppt_y+#ppt_h*1.125000"/>
                                          </p:val>
                                        </p:tav>
                                        <p:tav tm="100000">
                                          <p:val>
                                            <p:strVal val="#ppt_y"/>
                                          </p:val>
                                        </p:tav>
                                      </p:tavLst>
                                    </p:anim>
                                    <p:animEffect transition="in" filter="wipe(up)">
                                      <p:cBhvr>
                                        <p:cTn id="2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6468" y="284946"/>
            <a:ext cx="7865279" cy="523220"/>
          </a:xfrm>
          <a:prstGeom prst="rect">
            <a:avLst/>
          </a:prstGeom>
          <a:noFill/>
        </p:spPr>
        <p:txBody>
          <a:bodyPr wrap="square" rtlCol="0">
            <a:spAutoFit/>
          </a:bodyPr>
          <a:lstStyle/>
          <a:p>
            <a:r>
              <a:rPr lang="en-US" sz="2800" dirty="0"/>
              <a:t>B.4.3 	Evaluate mental imagery. </a:t>
            </a:r>
            <a:endParaRPr lang="en-US" sz="2800" dirty="0">
              <a:effectLst/>
            </a:endParaRPr>
          </a:p>
        </p:txBody>
      </p:sp>
      <p:sp>
        <p:nvSpPr>
          <p:cNvPr id="2" name="TextBox 1"/>
          <p:cNvSpPr txBox="1"/>
          <p:nvPr/>
        </p:nvSpPr>
        <p:spPr>
          <a:xfrm>
            <a:off x="4935523" y="6233219"/>
            <a:ext cx="3848079" cy="276999"/>
          </a:xfrm>
          <a:prstGeom prst="rect">
            <a:avLst/>
          </a:prstGeom>
          <a:noFill/>
        </p:spPr>
        <p:txBody>
          <a:bodyPr wrap="none" rtlCol="0">
            <a:spAutoFit/>
          </a:bodyPr>
          <a:lstStyle/>
          <a:p>
            <a:r>
              <a:rPr lang="en-US" sz="1200" dirty="0"/>
              <a:t>http://</a:t>
            </a:r>
            <a:r>
              <a:rPr lang="en-US" sz="1200" dirty="0" err="1"/>
              <a:t>www.brianmac.co.uk</a:t>
            </a:r>
            <a:r>
              <a:rPr lang="en-US" sz="1200" dirty="0"/>
              <a:t>/articles/article001.htm</a:t>
            </a:r>
          </a:p>
        </p:txBody>
      </p:sp>
      <p:sp>
        <p:nvSpPr>
          <p:cNvPr id="3" name="TextBox 2"/>
          <p:cNvSpPr txBox="1"/>
          <p:nvPr/>
        </p:nvSpPr>
        <p:spPr>
          <a:xfrm>
            <a:off x="635042" y="1829080"/>
            <a:ext cx="7876705" cy="1384995"/>
          </a:xfrm>
          <a:prstGeom prst="rect">
            <a:avLst/>
          </a:prstGeom>
          <a:noFill/>
        </p:spPr>
        <p:txBody>
          <a:bodyPr wrap="square" rtlCol="0">
            <a:spAutoFit/>
          </a:bodyPr>
          <a:lstStyle/>
          <a:p>
            <a:r>
              <a:rPr lang="en-US" sz="2800" dirty="0">
                <a:solidFill>
                  <a:srgbClr val="660066"/>
                </a:solidFill>
              </a:rPr>
              <a:t>SMARTER (specific, measurable, achievable, realistic, time, evaluate, review) goals </a:t>
            </a:r>
          </a:p>
          <a:p>
            <a:r>
              <a:rPr lang="en-US" sz="2800" dirty="0">
                <a:solidFill>
                  <a:srgbClr val="660066"/>
                </a:solidFill>
              </a:rPr>
              <a:t> </a:t>
            </a:r>
          </a:p>
        </p:txBody>
      </p:sp>
    </p:spTree>
    <p:extLst>
      <p:ext uri="{BB962C8B-B14F-4D97-AF65-F5344CB8AC3E}">
        <p14:creationId xmlns:p14="http://schemas.microsoft.com/office/powerpoint/2010/main" val="3178947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143000" y="731520"/>
            <a:ext cx="7162800" cy="1019663"/>
          </a:xfrm>
        </p:spPr>
        <p:txBody>
          <a:bodyPr>
            <a:normAutofit lnSpcReduction="10000"/>
          </a:bodyPr>
          <a:lstStyle/>
          <a:p>
            <a:pPr marL="45720" indent="0">
              <a:buNone/>
            </a:pPr>
            <a:r>
              <a:rPr lang="en-US" sz="3200" dirty="0"/>
              <a:t>B.1.2 Discuss social learning theory and personality. </a:t>
            </a:r>
          </a:p>
          <a:p>
            <a:pPr marL="45720" indent="0">
              <a:buNone/>
            </a:pPr>
            <a:endParaRPr lang="en-US" sz="3200" dirty="0"/>
          </a:p>
        </p:txBody>
      </p:sp>
      <p:sp>
        <p:nvSpPr>
          <p:cNvPr id="2" name="TextBox 1"/>
          <p:cNvSpPr txBox="1"/>
          <p:nvPr/>
        </p:nvSpPr>
        <p:spPr>
          <a:xfrm>
            <a:off x="769617" y="2290009"/>
            <a:ext cx="7676920" cy="1815882"/>
          </a:xfrm>
          <a:prstGeom prst="rect">
            <a:avLst/>
          </a:prstGeom>
          <a:noFill/>
        </p:spPr>
        <p:txBody>
          <a:bodyPr wrap="square" rtlCol="0">
            <a:spAutoFit/>
          </a:bodyPr>
          <a:lstStyle/>
          <a:p>
            <a:r>
              <a:rPr lang="en-US" sz="2800" dirty="0">
                <a:solidFill>
                  <a:srgbClr val="FF0000"/>
                </a:solidFill>
              </a:rPr>
              <a:t>1. Beliefs and expectancies</a:t>
            </a:r>
          </a:p>
          <a:p>
            <a:r>
              <a:rPr lang="en-US" sz="2800" dirty="0">
                <a:solidFill>
                  <a:srgbClr val="660066"/>
                </a:solidFill>
              </a:rPr>
              <a:t>	</a:t>
            </a:r>
            <a:r>
              <a:rPr lang="en-US" sz="2800" dirty="0">
                <a:solidFill>
                  <a:srgbClr val="0000FF"/>
                </a:solidFill>
              </a:rPr>
              <a:t>Beliefs</a:t>
            </a:r>
            <a:r>
              <a:rPr lang="en-US" sz="2800" dirty="0">
                <a:solidFill>
                  <a:srgbClr val="660066"/>
                </a:solidFill>
              </a:rPr>
              <a:t> are how thing </a:t>
            </a:r>
            <a:r>
              <a:rPr lang="en-US" sz="2800" i="1" dirty="0">
                <a:solidFill>
                  <a:srgbClr val="660066"/>
                </a:solidFill>
              </a:rPr>
              <a:t>are</a:t>
            </a:r>
            <a:r>
              <a:rPr lang="en-US" sz="2800" dirty="0">
                <a:solidFill>
                  <a:srgbClr val="660066"/>
                </a:solidFill>
              </a:rPr>
              <a:t> in our life (sport)</a:t>
            </a:r>
          </a:p>
          <a:p>
            <a:r>
              <a:rPr lang="en-US" sz="2800" dirty="0">
                <a:solidFill>
                  <a:srgbClr val="660066"/>
                </a:solidFill>
              </a:rPr>
              <a:t>	</a:t>
            </a:r>
            <a:r>
              <a:rPr lang="en-US" sz="2800" dirty="0">
                <a:solidFill>
                  <a:srgbClr val="0000FF"/>
                </a:solidFill>
              </a:rPr>
              <a:t>Expectancies</a:t>
            </a:r>
            <a:r>
              <a:rPr lang="en-US" sz="2800" dirty="0">
                <a:solidFill>
                  <a:srgbClr val="660066"/>
                </a:solidFill>
              </a:rPr>
              <a:t> are how things are </a:t>
            </a:r>
            <a:r>
              <a:rPr lang="en-US" sz="2800" i="1" dirty="0">
                <a:solidFill>
                  <a:srgbClr val="660066"/>
                </a:solidFill>
              </a:rPr>
              <a:t>going to be </a:t>
            </a:r>
            <a:r>
              <a:rPr lang="en-US" sz="2800" dirty="0">
                <a:solidFill>
                  <a:srgbClr val="660066"/>
                </a:solidFill>
              </a:rPr>
              <a:t>in the future and how they </a:t>
            </a:r>
            <a:r>
              <a:rPr lang="en-US" sz="2800" i="1" dirty="0">
                <a:solidFill>
                  <a:srgbClr val="660066"/>
                </a:solidFill>
              </a:rPr>
              <a:t>should</a:t>
            </a:r>
            <a:r>
              <a:rPr lang="en-US" sz="2800" dirty="0">
                <a:solidFill>
                  <a:srgbClr val="660066"/>
                </a:solidFill>
              </a:rPr>
              <a:t> be.</a:t>
            </a:r>
          </a:p>
        </p:txBody>
      </p:sp>
    </p:spTree>
    <p:extLst>
      <p:ext uri="{BB962C8B-B14F-4D97-AF65-F5344CB8AC3E}">
        <p14:creationId xmlns:p14="http://schemas.microsoft.com/office/powerpoint/2010/main" val="2198290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143000" y="731520"/>
            <a:ext cx="7162800" cy="1019663"/>
          </a:xfrm>
        </p:spPr>
        <p:txBody>
          <a:bodyPr>
            <a:normAutofit lnSpcReduction="10000"/>
          </a:bodyPr>
          <a:lstStyle/>
          <a:p>
            <a:pPr marL="45720" indent="0">
              <a:buNone/>
            </a:pPr>
            <a:r>
              <a:rPr lang="en-US" sz="3200" dirty="0"/>
              <a:t>B.1.2 Discuss social learning theory and personality. </a:t>
            </a:r>
          </a:p>
          <a:p>
            <a:pPr marL="45720" indent="0">
              <a:buNone/>
            </a:pPr>
            <a:endParaRPr lang="en-US" sz="3200" dirty="0"/>
          </a:p>
        </p:txBody>
      </p:sp>
      <p:sp>
        <p:nvSpPr>
          <p:cNvPr id="2" name="TextBox 1"/>
          <p:cNvSpPr txBox="1"/>
          <p:nvPr/>
        </p:nvSpPr>
        <p:spPr>
          <a:xfrm>
            <a:off x="808097" y="2270765"/>
            <a:ext cx="7676919" cy="1815882"/>
          </a:xfrm>
          <a:prstGeom prst="rect">
            <a:avLst/>
          </a:prstGeom>
          <a:noFill/>
        </p:spPr>
        <p:txBody>
          <a:bodyPr wrap="square" rtlCol="0">
            <a:spAutoFit/>
          </a:bodyPr>
          <a:lstStyle/>
          <a:p>
            <a:r>
              <a:rPr lang="en-US" sz="2800" dirty="0"/>
              <a:t>For change to occur in personalities the three factors of how we see the world, what we think will happen in the future and what the world should look like, must be addressed.</a:t>
            </a:r>
          </a:p>
        </p:txBody>
      </p:sp>
    </p:spTree>
    <p:extLst>
      <p:ext uri="{BB962C8B-B14F-4D97-AF65-F5344CB8AC3E}">
        <p14:creationId xmlns:p14="http://schemas.microsoft.com/office/powerpoint/2010/main" val="2202928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143000" y="731520"/>
            <a:ext cx="7162800" cy="1019663"/>
          </a:xfrm>
        </p:spPr>
        <p:txBody>
          <a:bodyPr>
            <a:normAutofit lnSpcReduction="10000"/>
          </a:bodyPr>
          <a:lstStyle/>
          <a:p>
            <a:pPr marL="45720" indent="0">
              <a:buNone/>
            </a:pPr>
            <a:r>
              <a:rPr lang="en-US" sz="3200" dirty="0"/>
              <a:t>B.1.2 Discuss social learning theory and personality. </a:t>
            </a:r>
          </a:p>
          <a:p>
            <a:pPr marL="45720" indent="0">
              <a:buNone/>
            </a:pPr>
            <a:endParaRPr lang="en-US" sz="3200" dirty="0"/>
          </a:p>
        </p:txBody>
      </p:sp>
      <p:sp>
        <p:nvSpPr>
          <p:cNvPr id="2" name="TextBox 1"/>
          <p:cNvSpPr txBox="1"/>
          <p:nvPr/>
        </p:nvSpPr>
        <p:spPr>
          <a:xfrm>
            <a:off x="827337" y="2501691"/>
            <a:ext cx="7830843" cy="2677656"/>
          </a:xfrm>
          <a:prstGeom prst="rect">
            <a:avLst/>
          </a:prstGeom>
          <a:noFill/>
        </p:spPr>
        <p:txBody>
          <a:bodyPr wrap="square" rtlCol="0">
            <a:spAutoFit/>
          </a:bodyPr>
          <a:lstStyle/>
          <a:p>
            <a:r>
              <a:rPr lang="en-US" sz="2800" dirty="0">
                <a:solidFill>
                  <a:srgbClr val="FF0000"/>
                </a:solidFill>
              </a:rPr>
              <a:t>Behavioral standards</a:t>
            </a:r>
          </a:p>
          <a:p>
            <a:r>
              <a:rPr lang="en-US" sz="2800" dirty="0">
                <a:solidFill>
                  <a:srgbClr val="660066"/>
                </a:solidFill>
              </a:rPr>
              <a:t>How we judge the goodness or worth of our behavior</a:t>
            </a:r>
          </a:p>
          <a:p>
            <a:r>
              <a:rPr lang="en-US" sz="2800" dirty="0">
                <a:solidFill>
                  <a:srgbClr val="660066"/>
                </a:solidFill>
              </a:rPr>
              <a:t>We evaluate our own actions and then respond in an emotionally satisfied or dissatisfied way.</a:t>
            </a:r>
          </a:p>
          <a:p>
            <a:r>
              <a:rPr lang="en-US" sz="2800" dirty="0">
                <a:solidFill>
                  <a:srgbClr val="660066"/>
                </a:solidFill>
              </a:rPr>
              <a:t>An internal guidance system.</a:t>
            </a:r>
          </a:p>
        </p:txBody>
      </p:sp>
    </p:spTree>
    <p:extLst>
      <p:ext uri="{BB962C8B-B14F-4D97-AF65-F5344CB8AC3E}">
        <p14:creationId xmlns:p14="http://schemas.microsoft.com/office/powerpoint/2010/main" val="1008497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p:tgtEl>
                                          <p:spTgt spid="2">
                                            <p:txEl>
                                              <p:pRg st="1" end="1"/>
                                            </p:txEl>
                                          </p:spTgt>
                                        </p:tgtEl>
                                        <p:attrNameLst>
                                          <p:attrName>ppt_y</p:attrName>
                                        </p:attrNameLst>
                                      </p:cBhvr>
                                      <p:tavLst>
                                        <p:tav tm="0">
                                          <p:val>
                                            <p:strVal val="#ppt_y+#ppt_h*1.125000"/>
                                          </p:val>
                                        </p:tav>
                                        <p:tav tm="100000">
                                          <p:val>
                                            <p:strVal val="#ppt_y"/>
                                          </p:val>
                                        </p:tav>
                                      </p:tavLst>
                                    </p:anim>
                                    <p:animEffect transition="in" filter="wipe(up)">
                                      <p:cBhvr>
                                        <p:cTn id="8" dur="500"/>
                                        <p:tgtEl>
                                          <p:spTgt spid="2">
                                            <p:txEl>
                                              <p:pRg st="1" end="1"/>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p:tgtEl>
                                          <p:spTgt spid="2">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2">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p:tgtEl>
                                          <p:spTgt spid="2">
                                            <p:txEl>
                                              <p:pRg st="3" end="3"/>
                                            </p:txEl>
                                          </p:spTgt>
                                        </p:tgtEl>
                                        <p:attrNameLst>
                                          <p:attrName>ppt_y</p:attrName>
                                        </p:attrNameLst>
                                      </p:cBhvr>
                                      <p:tavLst>
                                        <p:tav tm="0">
                                          <p:val>
                                            <p:strVal val="#ppt_y+#ppt_h*1.125000"/>
                                          </p:val>
                                        </p:tav>
                                        <p:tav tm="100000">
                                          <p:val>
                                            <p:strVal val="#ppt_y"/>
                                          </p:val>
                                        </p:tav>
                                      </p:tavLst>
                                    </p:anim>
                                    <p:animEffect transition="in" filter="wipe(up)">
                                      <p:cBhvr>
                                        <p:cTn id="2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Slipstream.thmx</Template>
  <TotalTime>14245</TotalTime>
  <Words>1826</Words>
  <Application>Microsoft Office PowerPoint</Application>
  <PresentationFormat>On-screen Show (4:3)</PresentationFormat>
  <Paragraphs>292</Paragraphs>
  <Slides>60</Slides>
  <Notes>0</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Slipstream</vt:lpstr>
      <vt:lpstr>Psychology of sport  Option 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Personality Test Discusion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Psychology of sport  Option B</dc:title>
  <dc:creator>test</dc:creator>
  <cp:lastModifiedBy>Eric Peterson</cp:lastModifiedBy>
  <cp:revision>114</cp:revision>
  <cp:lastPrinted>2017-04-17T21:48:05Z</cp:lastPrinted>
  <dcterms:created xsi:type="dcterms:W3CDTF">2014-04-19T20:38:50Z</dcterms:created>
  <dcterms:modified xsi:type="dcterms:W3CDTF">2017-05-03T15:40:00Z</dcterms:modified>
</cp:coreProperties>
</file>