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3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5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88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0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6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3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9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7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3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7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8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36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anasinc.com/webcontent/animations/content/musc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879" y="2631159"/>
            <a:ext cx="6069268" cy="1373070"/>
          </a:xfrm>
        </p:spPr>
        <p:txBody>
          <a:bodyPr/>
          <a:lstStyle/>
          <a:p>
            <a:r>
              <a:rPr lang="en-US" dirty="0" smtClean="0"/>
              <a:t>Neuromuscular Function – 4.1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78" y="4312032"/>
            <a:ext cx="2497285" cy="24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Contractions-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0" y="2353964"/>
            <a:ext cx="5296592" cy="4345939"/>
          </a:xfrm>
        </p:spPr>
        <p:txBody>
          <a:bodyPr/>
          <a:lstStyle/>
          <a:p>
            <a:r>
              <a:rPr lang="en-US" b="1" u="sng" dirty="0" smtClean="0"/>
              <a:t>Concentric</a:t>
            </a:r>
            <a:r>
              <a:rPr lang="en-US" b="1" dirty="0" smtClean="0"/>
              <a:t>- </a:t>
            </a:r>
            <a:r>
              <a:rPr lang="en-US" dirty="0" smtClean="0"/>
              <a:t>Muscle contracts and shortens (muscle force </a:t>
            </a:r>
            <a:r>
              <a:rPr lang="en-US" i="1" dirty="0" smtClean="0"/>
              <a:t>greater</a:t>
            </a:r>
            <a:r>
              <a:rPr lang="en-US" dirty="0" smtClean="0"/>
              <a:t> than resistance)</a:t>
            </a:r>
          </a:p>
          <a:p>
            <a:r>
              <a:rPr lang="en-US" b="1" u="sng" dirty="0" smtClean="0"/>
              <a:t>Isometric</a:t>
            </a:r>
            <a:r>
              <a:rPr lang="en-US" b="1" dirty="0" smtClean="0"/>
              <a:t>-</a:t>
            </a:r>
            <a:r>
              <a:rPr lang="en-US" dirty="0" smtClean="0"/>
              <a:t> Muscle contracts but there is no movement (forces are </a:t>
            </a:r>
            <a:r>
              <a:rPr lang="en-US" i="1" dirty="0" smtClean="0"/>
              <a:t>equal</a:t>
            </a:r>
            <a:r>
              <a:rPr lang="en-US" dirty="0" smtClean="0"/>
              <a:t>)</a:t>
            </a:r>
            <a:endParaRPr lang="en-US" i="1" dirty="0" smtClean="0"/>
          </a:p>
          <a:p>
            <a:r>
              <a:rPr lang="en-US" b="1" u="sng" dirty="0" smtClean="0"/>
              <a:t>Eccentric</a:t>
            </a:r>
            <a:r>
              <a:rPr lang="en-US" b="1" dirty="0" smtClean="0"/>
              <a:t>- </a:t>
            </a:r>
            <a:r>
              <a:rPr lang="en-US" dirty="0" smtClean="0"/>
              <a:t>Muscle contracts but actually gets longer (muscle force is </a:t>
            </a:r>
            <a:r>
              <a:rPr lang="en-US" i="1" dirty="0" smtClean="0"/>
              <a:t>less </a:t>
            </a:r>
            <a:r>
              <a:rPr lang="en-US" dirty="0" smtClean="0"/>
              <a:t>than resistance)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432" y="1492152"/>
            <a:ext cx="3617282" cy="52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" y="296562"/>
            <a:ext cx="5206314" cy="39269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Isotonic</a:t>
            </a:r>
            <a:r>
              <a:rPr lang="en-US" b="1" dirty="0" smtClean="0"/>
              <a:t>- </a:t>
            </a:r>
            <a:r>
              <a:rPr lang="en-US" dirty="0" smtClean="0"/>
              <a:t>Meaning “same tension” when there is constant force throughout movement. Concentric and eccentric movements are defined this way</a:t>
            </a:r>
          </a:p>
          <a:p>
            <a:pPr lvl="1"/>
            <a:r>
              <a:rPr lang="en-US" i="1" dirty="0" smtClean="0"/>
              <a:t>Misleading though because of change in joint angles	</a:t>
            </a:r>
          </a:p>
          <a:p>
            <a:pPr lvl="1"/>
            <a:endParaRPr lang="en-US" i="1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655" y="4023559"/>
            <a:ext cx="5099222" cy="314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Isokinetic motion</a:t>
            </a:r>
            <a:r>
              <a:rPr lang="en-US" b="1" dirty="0" smtClean="0"/>
              <a:t>- </a:t>
            </a:r>
            <a:r>
              <a:rPr lang="en-US" dirty="0" smtClean="0"/>
              <a:t>constant speed of moving body part throughout a motion.  Not common in sports.  Used by therapists (with aid of equipment) during rehab to avoid injury</a:t>
            </a:r>
            <a:endParaRPr lang="en-US" i="1" dirty="0" smtClean="0"/>
          </a:p>
          <a:p>
            <a:pPr lvl="1"/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876" y="3971430"/>
            <a:ext cx="3229231" cy="2691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808" y="475565"/>
            <a:ext cx="3941290" cy="29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Fatigue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6261" y="753228"/>
            <a:ext cx="440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main contributing factors:  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905569" y="1972704"/>
            <a:ext cx="59760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1.- depletion of energy molecules required for contraction: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Glucose/Glycogen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phosophocreatine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28658" y="4082425"/>
            <a:ext cx="6352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2.- buildup of byproducts of contraction: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Lactic Acid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blocks the binding site for Ca</a:t>
            </a:r>
            <a:r>
              <a:rPr lang="en-US" sz="2000" baseline="30000" dirty="0" smtClean="0"/>
              <a:t>++</a:t>
            </a:r>
            <a:r>
              <a:rPr lang="en-US" sz="2000" dirty="0" smtClean="0"/>
              <a:t>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Ammonia (NH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dulls nerve activity in central nervous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also impairs nerve function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3" y="2187722"/>
            <a:ext cx="2656672" cy="43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5" y="403617"/>
            <a:ext cx="6896534" cy="1080938"/>
          </a:xfrm>
        </p:spPr>
        <p:txBody>
          <a:bodyPr/>
          <a:lstStyle/>
          <a:p>
            <a:r>
              <a:rPr lang="en-US" dirty="0" smtClean="0"/>
              <a:t>Motor Neuron-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5" y="1233568"/>
            <a:ext cx="8232093" cy="4255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4841" y="1546790"/>
            <a:ext cx="12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(muscle)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89522" y="4161803"/>
            <a:ext cx="6771598" cy="1882493"/>
            <a:chOff x="2189522" y="4161803"/>
            <a:chExt cx="6771598" cy="188249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3620982" y="4161803"/>
              <a:ext cx="316195" cy="1469876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89522" y="5674964"/>
              <a:ext cx="677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Schwann Cells-</a:t>
              </a:r>
              <a:r>
                <a:rPr lang="en-US" dirty="0" smtClean="0"/>
                <a:t> Wrap around axon insulating it with fatty myelin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554624" y="4504010"/>
              <a:ext cx="442925" cy="1127669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47924" y="6087582"/>
            <a:ext cx="805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Action Potential-</a:t>
            </a:r>
            <a:r>
              <a:rPr lang="en-US" dirty="0" smtClean="0"/>
              <a:t> wave of Na</a:t>
            </a:r>
            <a:r>
              <a:rPr lang="en-US" baseline="30000" dirty="0" smtClean="0"/>
              <a:t>+</a:t>
            </a:r>
            <a:r>
              <a:rPr lang="en-US" dirty="0" smtClean="0"/>
              <a:t> and K</a:t>
            </a:r>
            <a:r>
              <a:rPr lang="en-US" baseline="30000" dirty="0" smtClean="0"/>
              <a:t>+</a:t>
            </a:r>
            <a:r>
              <a:rPr lang="en-US" dirty="0" smtClean="0"/>
              <a:t> ions entering and leaving the neuron (moving electrical impulse)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20400" y="5083133"/>
            <a:ext cx="2016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(in spinal cord)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" y="351575"/>
            <a:ext cx="7467225" cy="1596865"/>
          </a:xfrm>
        </p:spPr>
        <p:txBody>
          <a:bodyPr/>
          <a:lstStyle/>
          <a:p>
            <a:r>
              <a:rPr lang="en-US" dirty="0" smtClean="0"/>
              <a:t>Motor Unit- </a:t>
            </a:r>
            <a:r>
              <a:rPr lang="en-US" sz="2400" dirty="0" smtClean="0"/>
              <a:t>a motor neuron and all of the muscle fibers it controls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9" y="2375218"/>
            <a:ext cx="4876800" cy="4261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1421" y="2298306"/>
            <a:ext cx="377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units may have many fibers for large movement (quad muscle)</a:t>
            </a:r>
          </a:p>
          <a:p>
            <a:r>
              <a:rPr lang="en-US" dirty="0" smtClean="0"/>
              <a:t>Or few for delicate movement (fingers)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5305" y="3802879"/>
            <a:ext cx="3597779" cy="1273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5573" y="3689847"/>
            <a:ext cx="377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fibers of a motor unit will contract or none at all (all or none principle)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5572" y="4727569"/>
            <a:ext cx="377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control the strength of a contraction by how many motor units are recruited (graded strength principle)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94" y="2025323"/>
            <a:ext cx="5161070" cy="3598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Junction- </a:t>
            </a:r>
            <a:r>
              <a:rPr lang="en-US" sz="2000" dirty="0" smtClean="0"/>
              <a:t>where neuron and muscle meet.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1964" y="2087919"/>
            <a:ext cx="349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microscopic gap between neuron and muscle = “synapse”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1964" y="2835053"/>
            <a:ext cx="3895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neuron release the neurotransmitter acetylcholine (</a:t>
            </a:r>
            <a:r>
              <a:rPr lang="en-US" dirty="0" err="1" smtClean="0"/>
              <a:t>ACh</a:t>
            </a:r>
            <a:r>
              <a:rPr lang="en-US" dirty="0" smtClean="0"/>
              <a:t>) into the synapse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0330" y="3859186"/>
            <a:ext cx="3491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ACh</a:t>
            </a:r>
            <a:r>
              <a:rPr lang="en-US" dirty="0" smtClean="0"/>
              <a:t> binds to receptors on muscle cell membrane (sarcolemma)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0330" y="5153114"/>
            <a:ext cx="313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enough </a:t>
            </a:r>
            <a:r>
              <a:rPr lang="en-US" dirty="0" err="1" smtClean="0"/>
              <a:t>ACh</a:t>
            </a:r>
            <a:r>
              <a:rPr lang="en-US" dirty="0" smtClean="0"/>
              <a:t> binds, the muscle is excited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462" y="6089617"/>
            <a:ext cx="823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enzyme acetylcholinesterase breaks down used Ach so it can be reabsorbed and reused by neuron.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400" y="1484560"/>
            <a:ext cx="8023285" cy="4847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Motor Unit Types- I, </a:t>
            </a:r>
            <a:r>
              <a:rPr lang="en-US" dirty="0" err="1" smtClean="0"/>
              <a:t>IIa</a:t>
            </a:r>
            <a:r>
              <a:rPr lang="en-US" dirty="0" smtClean="0"/>
              <a:t>, </a:t>
            </a:r>
            <a:r>
              <a:rPr lang="en-US" dirty="0" err="1" smtClean="0"/>
              <a:t>IIb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400" y="2262228"/>
            <a:ext cx="8023285" cy="1275730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400" y="3529413"/>
            <a:ext cx="8023285" cy="846034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37675" y="1999716"/>
            <a:ext cx="1461331" cy="4332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74833" y="5776350"/>
            <a:ext cx="99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RED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6254" y="5776350"/>
            <a:ext cx="99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RED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5946" y="5747658"/>
            <a:ext cx="159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WHITE</a:t>
            </a:r>
            <a:endParaRPr lang="en-US" sz="32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10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Sarcomeres-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9754" y="1999715"/>
            <a:ext cx="8824245" cy="47941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200" dirty="0" smtClean="0"/>
              <a:t>made of thousands of </a:t>
            </a:r>
          </a:p>
          <a:p>
            <a:pPr lvl="0">
              <a:buNone/>
            </a:pPr>
            <a:r>
              <a:rPr lang="en-US" sz="2200" dirty="0" smtClean="0"/>
              <a:t>“intermeshed” thick and </a:t>
            </a:r>
          </a:p>
          <a:p>
            <a:pPr lvl="0">
              <a:buNone/>
            </a:pPr>
            <a:r>
              <a:rPr lang="en-US" sz="2200" dirty="0" smtClean="0"/>
              <a:t>thin </a:t>
            </a:r>
            <a:r>
              <a:rPr lang="en-US" sz="2200" i="1" u="sng" dirty="0" err="1" smtClean="0"/>
              <a:t>myofilaments</a:t>
            </a:r>
            <a:endParaRPr lang="en-US" sz="2200" i="1" u="sng" dirty="0" smtClean="0"/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Thin filaments contain</a:t>
            </a:r>
          </a:p>
          <a:p>
            <a:pPr lvl="0">
              <a:buNone/>
            </a:pPr>
            <a:r>
              <a:rPr lang="en-US" sz="2200" dirty="0" smtClean="0"/>
              <a:t> the active protein </a:t>
            </a:r>
            <a:r>
              <a:rPr lang="en-US" sz="2200" i="1" u="sng" dirty="0" err="1" smtClean="0"/>
              <a:t>actin</a:t>
            </a:r>
            <a:endParaRPr lang="en-US" sz="2200" i="1" u="sng" dirty="0" smtClean="0"/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Thick filaments </a:t>
            </a:r>
          </a:p>
          <a:p>
            <a:pPr lvl="0">
              <a:buNone/>
            </a:pPr>
            <a:r>
              <a:rPr lang="en-US" sz="2200" dirty="0" smtClean="0"/>
              <a:t>contain the protein </a:t>
            </a:r>
            <a:r>
              <a:rPr lang="en-US" sz="2200" i="1" u="sng" dirty="0" smtClean="0"/>
              <a:t>myosin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Thick and thin </a:t>
            </a:r>
          </a:p>
          <a:p>
            <a:pPr lvl="0">
              <a:buNone/>
            </a:pPr>
            <a:r>
              <a:rPr lang="en-US" sz="2200" dirty="0" smtClean="0"/>
              <a:t>filaments give muscle the </a:t>
            </a:r>
            <a:r>
              <a:rPr lang="en-US" sz="2200" i="1" dirty="0" smtClean="0"/>
              <a:t>striated</a:t>
            </a:r>
            <a:r>
              <a:rPr lang="en-US" sz="2200" dirty="0" smtClean="0"/>
              <a:t> appearance</a:t>
            </a:r>
            <a:endParaRPr lang="en-US" sz="1200" dirty="0" smtClean="0"/>
          </a:p>
          <a:p>
            <a:pPr lvl="0"/>
            <a:r>
              <a:rPr lang="en-US" sz="2200" dirty="0" smtClean="0"/>
              <a:t>Dark bands=thick &amp; thin filaments   	“the </a:t>
            </a:r>
            <a:r>
              <a:rPr lang="en-US" sz="2200" b="1" dirty="0" smtClean="0"/>
              <a:t>A </a:t>
            </a:r>
            <a:r>
              <a:rPr lang="en-US" sz="2200" dirty="0" smtClean="0"/>
              <a:t>band” –contains “H zone” in 						    the middle (only myosin)</a:t>
            </a:r>
          </a:p>
          <a:p>
            <a:pPr lvl="0"/>
            <a:r>
              <a:rPr lang="en-US" sz="2200" dirty="0" smtClean="0"/>
              <a:t>Light bands= only thin filament		“the </a:t>
            </a:r>
            <a:r>
              <a:rPr lang="en-US" sz="2200" b="1" dirty="0" smtClean="0"/>
              <a:t>I </a:t>
            </a:r>
            <a:r>
              <a:rPr lang="en-US" sz="2200" dirty="0" smtClean="0"/>
              <a:t>band”</a:t>
            </a:r>
          </a:p>
          <a:p>
            <a:pPr lvl="0"/>
            <a:r>
              <a:rPr lang="en-US" sz="2200" dirty="0" smtClean="0"/>
              <a:t>Ends of sarcomeres			“the </a:t>
            </a:r>
            <a:r>
              <a:rPr lang="en-US" sz="2200" b="1" dirty="0" smtClean="0"/>
              <a:t>Z </a:t>
            </a:r>
            <a:r>
              <a:rPr lang="en-US" sz="2200" dirty="0" smtClean="0"/>
              <a:t>lines</a:t>
            </a:r>
            <a:r>
              <a:rPr lang="en-US" sz="2200" b="1" dirty="0" smtClean="0"/>
              <a:t>”</a:t>
            </a:r>
            <a:endParaRPr lang="en-US" sz="2200" dirty="0" smtClean="0"/>
          </a:p>
          <a:p>
            <a:pPr lvl="0"/>
            <a:endParaRPr lang="en-US" sz="22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484" y="197752"/>
            <a:ext cx="5791702" cy="40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of a Sarcomere-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947" y="2068082"/>
            <a:ext cx="8592064" cy="4678707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A action potential reaches the nerve/muscle synapse releases </a:t>
            </a:r>
            <a:r>
              <a:rPr lang="en-US" i="1" dirty="0" smtClean="0"/>
              <a:t>acetylcholine </a:t>
            </a:r>
            <a:r>
              <a:rPr lang="en-US" dirty="0" smtClean="0"/>
              <a:t>at neuromuscular junction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stimulation of acetylcholine receptors in muscle cell membrane causes the muscle cell to release Ca++ ions from the </a:t>
            </a:r>
            <a:r>
              <a:rPr lang="en-US" i="1" dirty="0" smtClean="0"/>
              <a:t>sarcoplasmic reticulum</a:t>
            </a:r>
            <a:r>
              <a:rPr lang="en-US" dirty="0" smtClean="0"/>
              <a:t> (SR) into myofibrils.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the Ca++ causes troponin and tropomyosin proteins to shift allowing myosin to bind to actin in the thin and thick filaments of the sarcomere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yosin tugs on actin many times per second causing the sarcomeres to shorten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- ATP is needed for each “power stroke” and is needed for Myosin to release from actin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62" y="761774"/>
            <a:ext cx="6896534" cy="1080938"/>
          </a:xfrm>
        </p:spPr>
        <p:txBody>
          <a:bodyPr/>
          <a:lstStyle/>
          <a:p>
            <a:r>
              <a:rPr lang="en-US" dirty="0" smtClean="0"/>
              <a:t>Contracted Sarcomere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5458" y="2097592"/>
            <a:ext cx="6887389" cy="3599316"/>
          </a:xfrm>
        </p:spPr>
        <p:txBody>
          <a:bodyPr/>
          <a:lstStyle/>
          <a:p>
            <a:r>
              <a:rPr lang="en-US" dirty="0" smtClean="0"/>
              <a:t>Z lines are pulled closer together</a:t>
            </a:r>
          </a:p>
          <a:p>
            <a:r>
              <a:rPr lang="en-US" dirty="0" smtClean="0"/>
              <a:t>I bands get narrower</a:t>
            </a:r>
          </a:p>
          <a:p>
            <a:r>
              <a:rPr lang="en-US" dirty="0" smtClean="0"/>
              <a:t>H zone disappears</a:t>
            </a:r>
          </a:p>
          <a:p>
            <a:r>
              <a:rPr lang="en-US" dirty="0" smtClean="0"/>
              <a:t>A band=no change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40" y="3166296"/>
            <a:ext cx="6247660" cy="34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7" y="795957"/>
            <a:ext cx="6896534" cy="1080938"/>
          </a:xfrm>
        </p:spPr>
        <p:txBody>
          <a:bodyPr/>
          <a:lstStyle/>
          <a:p>
            <a:r>
              <a:rPr lang="en-US" dirty="0" smtClean="0"/>
              <a:t>Relaxation of Muscle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2365" y="2259726"/>
            <a:ext cx="6886575" cy="3598862"/>
          </a:xfrm>
        </p:spPr>
        <p:txBody>
          <a:bodyPr/>
          <a:lstStyle/>
          <a:p>
            <a:r>
              <a:rPr lang="en-US" dirty="0" smtClean="0"/>
              <a:t>-When nerve impulses are over, Ach is removed by acetylcholinesterase</a:t>
            </a:r>
          </a:p>
          <a:p>
            <a:r>
              <a:rPr lang="en-US" dirty="0"/>
              <a:t>-</a:t>
            </a:r>
            <a:r>
              <a:rPr lang="en-US" dirty="0" smtClean="0"/>
              <a:t>Ca++ is pumped back into SR</a:t>
            </a:r>
          </a:p>
          <a:p>
            <a:r>
              <a:rPr lang="en-US" dirty="0" smtClean="0"/>
              <a:t>-actin is again blocked from myosin</a:t>
            </a:r>
          </a:p>
          <a:p>
            <a:r>
              <a:rPr lang="en-US" dirty="0" smtClean="0"/>
              <a:t>-thin and thick filaments slide back to their original position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291" y="5181600"/>
            <a:ext cx="8991600" cy="990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Animation of Sarcomere contraction and relaxation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1384</TotalTime>
  <Words>559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2</vt:lpstr>
      <vt:lpstr>Berlin</vt:lpstr>
      <vt:lpstr>Neuromuscular Function – 4.1</vt:lpstr>
      <vt:lpstr>Motor Neuron-</vt:lpstr>
      <vt:lpstr>Motor Unit- a motor neuron and all of the muscle fibers it controls</vt:lpstr>
      <vt:lpstr>Neuromuscular Junction- where neuron and muscle meet.</vt:lpstr>
      <vt:lpstr>3 Motor Unit Types- I, IIa, IIb</vt:lpstr>
      <vt:lpstr>Sarcomeres-</vt:lpstr>
      <vt:lpstr>Contraction of a Sarcomere-</vt:lpstr>
      <vt:lpstr>Contracted Sarcomere</vt:lpstr>
      <vt:lpstr>Relaxation of Muscle</vt:lpstr>
      <vt:lpstr>Types of Contractions-</vt:lpstr>
      <vt:lpstr>PowerPoint Presentation</vt:lpstr>
      <vt:lpstr>Muscle Fatigue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Neuromuscular Function – 4.1</dc:title>
  <dc:creator>Eric Peterson</dc:creator>
  <cp:lastModifiedBy>Eric Peterson</cp:lastModifiedBy>
  <cp:revision>35</cp:revision>
  <dcterms:created xsi:type="dcterms:W3CDTF">2016-10-12T15:42:26Z</dcterms:created>
  <dcterms:modified xsi:type="dcterms:W3CDTF">2016-10-27T21:05:33Z</dcterms:modified>
</cp:coreProperties>
</file>