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1" r:id="rId6"/>
    <p:sldId id="276" r:id="rId7"/>
    <p:sldId id="273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68" r:id="rId18"/>
    <p:sldId id="269" r:id="rId19"/>
    <p:sldId id="270" r:id="rId20"/>
    <p:sldId id="277" r:id="rId21"/>
    <p:sldId id="278" r:id="rId22"/>
    <p:sldId id="279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A6B18-9916-40C1-B027-41A07DAED8DF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21B47-50B0-4706-90E0-43F19F18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1B47-50B0-4706-90E0-43F19F18CC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72C7DF-073F-4549-8CF0-2EB875548C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cs.whfreeman.com/thelifewire/content/chp47/470200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Muscular System</a:t>
            </a:r>
            <a:endParaRPr lang="en-US" sz="5400" dirty="0"/>
          </a:p>
        </p:txBody>
      </p:sp>
      <p:pic>
        <p:nvPicPr>
          <p:cNvPr id="24578" name="Picture 2" descr="http://events.liveguide.com.au/504129_thumbnail_280_Mr_Puniverse_2007_Mr_Puniverse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602913" cy="4876800"/>
          </a:xfrm>
          <a:prstGeom prst="rect">
            <a:avLst/>
          </a:prstGeom>
          <a:noFill/>
        </p:spPr>
      </p:pic>
      <p:pic>
        <p:nvPicPr>
          <p:cNvPr id="24580" name="Picture 4" descr="http://www.trulyhuge.com/pumping-i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3999"/>
            <a:ext cx="3409950" cy="4871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-When nerve impulses are over, Ca++ is pumped back into SR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actin</a:t>
            </a:r>
            <a:r>
              <a:rPr lang="en-US" dirty="0" smtClean="0"/>
              <a:t> &amp; myosin are no longer bound together</a:t>
            </a:r>
          </a:p>
          <a:p>
            <a:r>
              <a:rPr lang="en-US" dirty="0" smtClean="0"/>
              <a:t>-thin and thick filaments slide back to their original position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291" y="5181600"/>
            <a:ext cx="8991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Animation of Sarcomere contraction and relaxation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ck4biology.info/c4b/11/11.2/narrowedba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00" y="685800"/>
            <a:ext cx="860586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Respiration in Muscle Cells-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784725"/>
          </a:xfrm>
        </p:spPr>
        <p:txBody>
          <a:bodyPr/>
          <a:lstStyle/>
          <a:p>
            <a:r>
              <a:rPr lang="en-US" dirty="0" smtClean="0"/>
              <a:t>Aerobic (presence of plenty of oxygen):</a:t>
            </a:r>
          </a:p>
          <a:p>
            <a:pPr>
              <a:buNone/>
            </a:pPr>
            <a:r>
              <a:rPr lang="en-US" dirty="0" smtClean="0"/>
              <a:t>			1 Glucose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u="sng" dirty="0" smtClean="0"/>
              <a:t>38ATP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sz="2400" dirty="0" smtClean="0"/>
              <a:t>	ATP= the major </a:t>
            </a:r>
            <a:r>
              <a:rPr lang="en-US" sz="2400" b="1" dirty="0" smtClean="0"/>
              <a:t>energy currency</a:t>
            </a:r>
            <a:r>
              <a:rPr lang="en-US" sz="2400" dirty="0" smtClean="0"/>
              <a:t> of the cell, used in most energy consuming activities of the cell</a:t>
            </a:r>
            <a:endParaRPr lang="en-US" dirty="0" smtClean="0"/>
          </a:p>
          <a:p>
            <a:r>
              <a:rPr lang="en-US" dirty="0" smtClean="0"/>
              <a:t>Anaerobic (no oxygen):</a:t>
            </a:r>
          </a:p>
          <a:p>
            <a:pPr>
              <a:buNone/>
            </a:pPr>
            <a:r>
              <a:rPr lang="en-US" dirty="0" smtClean="0"/>
              <a:t>			1 Glucose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u="sng" dirty="0" smtClean="0"/>
              <a:t>2ATP</a:t>
            </a:r>
            <a:r>
              <a:rPr lang="en-US" dirty="0" smtClean="0"/>
              <a:t> + </a:t>
            </a:r>
            <a:r>
              <a:rPr lang="en-US" i="1" dirty="0" smtClean="0"/>
              <a:t>lactic acid</a:t>
            </a:r>
            <a:r>
              <a:rPr lang="en-US" dirty="0" smtClean="0"/>
              <a:t>  </a:t>
            </a:r>
            <a:r>
              <a:rPr lang="en-US" sz="2000" dirty="0" smtClean="0"/>
              <a:t>(</a:t>
            </a:r>
            <a:r>
              <a:rPr lang="en-US" sz="2000" dirty="0" err="1" smtClean="0"/>
              <a:t>ouchie</a:t>
            </a:r>
            <a:r>
              <a:rPr lang="en-US" sz="2000" dirty="0" smtClean="0"/>
              <a:t>!)</a:t>
            </a:r>
          </a:p>
          <a:p>
            <a:pPr>
              <a:buNone/>
            </a:pPr>
            <a:r>
              <a:rPr lang="en-US" sz="2400" dirty="0" smtClean="0"/>
              <a:t>	very inefficient (only 2 ATP) and lactic acid causes muscle soreness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3074" name="Picture 2" descr="http://www.balsamonline.com/products/icyh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Types of Skeletal Muscle Fibers-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r>
              <a:rPr lang="en-US" dirty="0" smtClean="0"/>
              <a:t>Slow Twitch- “red fibers”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-contain </a:t>
            </a:r>
            <a:r>
              <a:rPr lang="en-US" sz="2400" i="1" dirty="0" err="1" smtClean="0"/>
              <a:t>myoglobin</a:t>
            </a:r>
            <a:r>
              <a:rPr lang="en-US" sz="2400" dirty="0" smtClean="0"/>
              <a:t> for oxygen storage </a:t>
            </a:r>
          </a:p>
          <a:p>
            <a:pPr>
              <a:buNone/>
            </a:pPr>
            <a:r>
              <a:rPr lang="en-US" sz="2400" dirty="0" smtClean="0"/>
              <a:t>		-used for aerobic endurance type activities</a:t>
            </a:r>
          </a:p>
          <a:p>
            <a:endParaRPr lang="en-US" dirty="0"/>
          </a:p>
        </p:txBody>
      </p:sp>
      <p:pic>
        <p:nvPicPr>
          <p:cNvPr id="1026" name="Picture 2" descr="C:\Users\Eric\Documents\human bio\muscle\red fiber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4239010" cy="3333404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5715000" y="3429000"/>
            <a:ext cx="457200" cy="25146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434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of muscle fibers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686800" cy="1828800"/>
          </a:xfrm>
        </p:spPr>
        <p:txBody>
          <a:bodyPr/>
          <a:lstStyle/>
          <a:p>
            <a:r>
              <a:rPr lang="en-US" dirty="0" smtClean="0"/>
              <a:t>Fast Twitch Muscle- “white fibers”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-very little </a:t>
            </a:r>
            <a:r>
              <a:rPr lang="en-US" sz="2400" i="1" dirty="0" err="1" smtClean="0"/>
              <a:t>myoglobin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	-for short bursts of power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667000"/>
            <a:ext cx="86868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Intermediate Muscle-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>
                <a:solidFill>
                  <a:schemeClr val="tx2"/>
                </a:solidFill>
              </a:rPr>
              <a:t>		- contain both red and white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common in the body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normal muscle, ATPase pH 9.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114800" y="5334000"/>
            <a:ext cx="9144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6324600"/>
            <a:ext cx="9144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fibers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609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fibers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Muscle Contractions-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All or none principle- </a:t>
            </a:r>
            <a:r>
              <a:rPr lang="en-US" sz="2400" dirty="0" smtClean="0"/>
              <a:t>when a single fiber (cell) is stimulated to </a:t>
            </a:r>
            <a:r>
              <a:rPr lang="en-US" sz="2400" i="1" dirty="0" smtClean="0"/>
              <a:t>threshold</a:t>
            </a:r>
            <a:r>
              <a:rPr lang="en-US" sz="2400" dirty="0" smtClean="0"/>
              <a:t>, it will contract with max force possible</a:t>
            </a:r>
          </a:p>
          <a:p>
            <a:r>
              <a:rPr lang="en-US" sz="2400" dirty="0" smtClean="0"/>
              <a:t>Contractions can be graphed in a </a:t>
            </a:r>
            <a:r>
              <a:rPr lang="en-US" sz="2400" i="1" dirty="0" err="1" smtClean="0"/>
              <a:t>myograph</a:t>
            </a:r>
            <a:r>
              <a:rPr lang="en-US" sz="2400" dirty="0" smtClean="0"/>
              <a:t> – (see examples)</a:t>
            </a:r>
          </a:p>
          <a:p>
            <a:endParaRPr lang="en-US" dirty="0"/>
          </a:p>
        </p:txBody>
      </p:sp>
      <p:pic>
        <p:nvPicPr>
          <p:cNvPr id="1027" name="Picture 3" descr="S:\Science\Human Bio\Human Bio- pictures\muscle\myograp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3962400" cy="387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3581400"/>
          </a:xfrm>
        </p:spPr>
        <p:txBody>
          <a:bodyPr/>
          <a:lstStyle/>
          <a:p>
            <a:r>
              <a:rPr lang="en-US" sz="2400" i="1" u="sng" dirty="0" smtClean="0"/>
              <a:t>Twitch</a:t>
            </a:r>
            <a:r>
              <a:rPr lang="en-US" sz="2400" i="1" dirty="0" smtClean="0"/>
              <a:t>: </a:t>
            </a:r>
            <a:r>
              <a:rPr lang="en-US" sz="2400" dirty="0" smtClean="0"/>
              <a:t>single contractions only last a fraction of a second!</a:t>
            </a:r>
          </a:p>
          <a:p>
            <a:r>
              <a:rPr lang="en-US" sz="2400" i="1" u="sng" dirty="0" err="1" smtClean="0"/>
              <a:t>Treppe</a:t>
            </a:r>
            <a:r>
              <a:rPr lang="en-US" sz="2400" i="1" dirty="0" smtClean="0"/>
              <a:t>:</a:t>
            </a:r>
            <a:r>
              <a:rPr lang="en-US" sz="2400" dirty="0" smtClean="0"/>
              <a:t> “staircase effect” contractions get stronger as muscle warms up.</a:t>
            </a:r>
          </a:p>
          <a:p>
            <a:r>
              <a:rPr lang="en-US" sz="2400" i="1" u="sng" dirty="0" smtClean="0"/>
              <a:t>Tetanus</a:t>
            </a:r>
            <a:r>
              <a:rPr lang="en-US" sz="2400" i="1" dirty="0" smtClean="0"/>
              <a:t>:</a:t>
            </a:r>
            <a:r>
              <a:rPr lang="en-US" sz="2400" dirty="0" smtClean="0"/>
              <a:t> stimuli are rapid enough to sustain a contraction may be incomplete (quivering) or complete.</a:t>
            </a:r>
          </a:p>
          <a:p>
            <a:r>
              <a:rPr lang="en-US" sz="2400" i="1" u="sng" dirty="0" smtClean="0"/>
              <a:t>Fatigue</a:t>
            </a:r>
            <a:r>
              <a:rPr lang="en-US" sz="2400" i="1" dirty="0" smtClean="0"/>
              <a:t>:</a:t>
            </a:r>
            <a:r>
              <a:rPr lang="en-US" sz="2400" dirty="0" smtClean="0"/>
              <a:t> muscle not able to respond to ANY stimulus (no ATP)</a:t>
            </a:r>
          </a:p>
          <a:p>
            <a:r>
              <a:rPr lang="en-US" sz="2400" i="1" u="sng" dirty="0" smtClean="0"/>
              <a:t>Muscle tone</a:t>
            </a:r>
            <a:r>
              <a:rPr lang="en-US" sz="2400" i="1" dirty="0" smtClean="0"/>
              <a:t>:</a:t>
            </a:r>
            <a:r>
              <a:rPr lang="en-US" sz="2400" dirty="0" smtClean="0"/>
              <a:t> low level contraction in awake person (maintains </a:t>
            </a:r>
          </a:p>
          <a:p>
            <a:pPr>
              <a:buNone/>
            </a:pPr>
            <a:r>
              <a:rPr lang="en-US" sz="2400" dirty="0" smtClean="0"/>
              <a:t>	posture)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:\Science\Human Bio\Human Bio- pictures\muscle\myograph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5867400" cy="2952750"/>
          </a:xfrm>
          <a:prstGeom prst="rect">
            <a:avLst/>
          </a:prstGeom>
          <a:noFill/>
        </p:spPr>
      </p:pic>
      <p:pic>
        <p:nvPicPr>
          <p:cNvPr id="5" name="Picture 3" descr="S:\Science\Human Bio\Human Bio- pictures\muscle\myograp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3043029" cy="297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Graded Strength Principle-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/>
          <a:lstStyle/>
          <a:p>
            <a:r>
              <a:rPr lang="en-US" sz="2800" dirty="0" smtClean="0"/>
              <a:t>As you lift a heavy object, more and more muscle fibers are “recruited” to resist stretching of the muscle until the load is matched.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	-achieved by stretch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receptors in the muscle</a:t>
            </a:r>
          </a:p>
          <a:p>
            <a:pPr>
              <a:buNone/>
            </a:pPr>
            <a:r>
              <a:rPr lang="en-US" sz="2400" dirty="0" smtClean="0"/>
              <a:t>		(negative feedback loop)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- prevents wasting energy</a:t>
            </a:r>
          </a:p>
          <a:p>
            <a:pPr>
              <a:buNone/>
            </a:pPr>
            <a:r>
              <a:rPr lang="en-US" sz="2400" dirty="0" smtClean="0"/>
              <a:t>		and ensures smooth or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graceful movement</a:t>
            </a:r>
          </a:p>
          <a:p>
            <a:endParaRPr lang="en-US" dirty="0"/>
          </a:p>
        </p:txBody>
      </p:sp>
      <p:pic>
        <p:nvPicPr>
          <p:cNvPr id="25602" name="Picture 2" descr="http://www.colorado.edu/intphys/Class/IPHY3730/image/figure8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3053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Iso</a:t>
            </a:r>
            <a:r>
              <a:rPr lang="en-US" b="1" i="1" u="sng" dirty="0" smtClean="0"/>
              <a:t>tonic</a:t>
            </a:r>
            <a:r>
              <a:rPr lang="en-US" b="1" u="sng" dirty="0" smtClean="0"/>
              <a:t> vs. Iso</a:t>
            </a:r>
            <a:r>
              <a:rPr lang="en-US" b="1" i="1" u="sng" dirty="0" smtClean="0"/>
              <a:t>metric</a:t>
            </a:r>
            <a:r>
              <a:rPr lang="en-US" u="sng" dirty="0" smtClean="0"/>
              <a:t> </a:t>
            </a:r>
            <a:r>
              <a:rPr lang="en-US" b="1" u="sng" dirty="0" smtClean="0"/>
              <a:t>contractions-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372600" cy="4937125"/>
          </a:xfrm>
        </p:spPr>
        <p:txBody>
          <a:bodyPr/>
          <a:lstStyle/>
          <a:p>
            <a:r>
              <a:rPr lang="en-US" u="sng" dirty="0" smtClean="0"/>
              <a:t>Isotonic</a:t>
            </a:r>
            <a:r>
              <a:rPr lang="en-US" dirty="0" smtClean="0"/>
              <a:t>- muscle tension constant &amp; muscle shortens (movement)</a:t>
            </a:r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26626" name="Picture 2" descr="http://legacy.owensboro.kctcs.edu/GCaplan/anat/images/Image38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7964172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/>
          <a:lstStyle/>
          <a:p>
            <a:r>
              <a:rPr lang="en-US" u="sng" dirty="0" smtClean="0"/>
              <a:t>Isometric</a:t>
            </a:r>
            <a:r>
              <a:rPr lang="en-US" dirty="0" smtClean="0"/>
              <a:t>- tension increases but muscle can’t shorten (load too heavy)</a:t>
            </a:r>
          </a:p>
          <a:p>
            <a:endParaRPr lang="en-US" dirty="0"/>
          </a:p>
        </p:txBody>
      </p:sp>
      <p:pic>
        <p:nvPicPr>
          <p:cNvPr id="27650" name="Picture 2" descr="http://legacy.owensboro.kctcs.edu/GCaplan/anat/images/Image3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02816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Functions: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635000"/>
            <a:ext cx="4117428" cy="2489200"/>
            <a:chOff x="762000" y="635000"/>
            <a:chExt cx="4117428" cy="2489200"/>
          </a:xfrm>
        </p:grpSpPr>
        <p:sp>
          <p:nvSpPr>
            <p:cNvPr id="4" name="Rectangle 3"/>
            <p:cNvSpPr/>
            <p:nvPr/>
          </p:nvSpPr>
          <p:spPr>
            <a:xfrm>
              <a:off x="762000" y="1524000"/>
              <a:ext cx="24429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/>
                <a:t>Movement</a:t>
              </a:r>
            </a:p>
          </p:txBody>
        </p:sp>
        <p:pic>
          <p:nvPicPr>
            <p:cNvPr id="1026" name="Picture 2" descr="C:\Documents and Settings\petereri\Local Settings\Temporary Internet Files\Content.IE5\SNDK5JYW\MMAG00287_0000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635000"/>
              <a:ext cx="2060028" cy="24892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1066800" y="4724400"/>
            <a:ext cx="5626234" cy="1870438"/>
            <a:chOff x="1066800" y="4724400"/>
            <a:chExt cx="5626234" cy="1870438"/>
          </a:xfrm>
        </p:grpSpPr>
        <p:sp>
          <p:nvSpPr>
            <p:cNvPr id="8" name="Rectangle 7"/>
            <p:cNvSpPr/>
            <p:nvPr/>
          </p:nvSpPr>
          <p:spPr>
            <a:xfrm>
              <a:off x="3429000" y="5334000"/>
              <a:ext cx="32640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/>
                <a:t>Heat</a:t>
              </a:r>
              <a:r>
                <a:rPr lang="en-US" dirty="0"/>
                <a:t> </a:t>
              </a:r>
              <a:r>
                <a:rPr lang="en-US" sz="3600" dirty="0" smtClean="0"/>
                <a:t>Production</a:t>
              </a:r>
            </a:p>
            <a:p>
              <a:pPr algn="ctr"/>
              <a:r>
                <a:rPr lang="en-US" sz="2400" dirty="0" smtClean="0"/>
                <a:t>(shivering)</a:t>
              </a:r>
              <a:endParaRPr lang="en-US" sz="2400" dirty="0"/>
            </a:p>
          </p:txBody>
        </p:sp>
        <p:pic>
          <p:nvPicPr>
            <p:cNvPr id="1028" name="Picture 4" descr="http://listentoleon.net/wp/wp-content/uploads/2009/10/shivering-clip-ar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4724400"/>
              <a:ext cx="1522450" cy="1870438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3124200" y="2362200"/>
            <a:ext cx="5547360" cy="2448393"/>
            <a:chOff x="3124200" y="2362200"/>
            <a:chExt cx="5547360" cy="2448393"/>
          </a:xfrm>
        </p:grpSpPr>
        <p:sp>
          <p:nvSpPr>
            <p:cNvPr id="10" name="Rectangle 9"/>
            <p:cNvSpPr/>
            <p:nvPr/>
          </p:nvSpPr>
          <p:spPr>
            <a:xfrm>
              <a:off x="3124200" y="3429000"/>
              <a:ext cx="16423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Posture</a:t>
              </a:r>
            </a:p>
          </p:txBody>
        </p:sp>
        <p:pic>
          <p:nvPicPr>
            <p:cNvPr id="1030" name="Picture 6" descr="http://burkecleland.com/wp-content/uploads/2009/05/postur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362200"/>
              <a:ext cx="3413760" cy="24483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Fatigue</a:t>
            </a:r>
            <a:endParaRPr lang="en-US" dirty="0"/>
          </a:p>
        </p:txBody>
      </p:sp>
      <p:pic>
        <p:nvPicPr>
          <p:cNvPr id="2050" name="Picture 2" descr="https://www.rheumatology.org/assets/0/116/429/489/87b728e8-8f0f-41a9-8fca-a61fe15b0eee.jpg?n=26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0" y="1295400"/>
            <a:ext cx="328119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3353" y="614690"/>
            <a:ext cx="440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main contributing factors: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1142" y="1156572"/>
            <a:ext cx="5530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1.- depletion of energy molecules required for contraction: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Glucose/Glycogen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phosophocreatine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61142" y="3253054"/>
            <a:ext cx="568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2.- buildup of byproducts of contraction: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Lactic Acid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blocks the binding site for 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Ammonia (NH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dulls nerve activity in central nervous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also impairs nerve function</a:t>
            </a:r>
          </a:p>
        </p:txBody>
      </p:sp>
    </p:spTree>
    <p:extLst>
      <p:ext uri="{BB962C8B-B14F-4D97-AF65-F5344CB8AC3E}">
        <p14:creationId xmlns:p14="http://schemas.microsoft.com/office/powerpoint/2010/main" val="21998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 smtClean="0"/>
              <a:t>Electro</a:t>
            </a:r>
            <a:r>
              <a:rPr lang="en-US" dirty="0" err="1" smtClean="0"/>
              <a:t>myograph</a:t>
            </a:r>
            <a:r>
              <a:rPr lang="en-US" dirty="0" smtClean="0"/>
              <a:t> (EMG)</a:t>
            </a:r>
            <a:endParaRPr lang="en-US" dirty="0"/>
          </a:p>
        </p:txBody>
      </p:sp>
      <p:pic>
        <p:nvPicPr>
          <p:cNvPr id="1026" name="Picture 2" descr="http://medchrome.com/wp-content/uploads/2010/06/electromyographye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13966"/>
            <a:ext cx="4734621" cy="274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eb.biologists.org/content/210/1/118/F9.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8360"/>
            <a:ext cx="4012538" cy="32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4478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Measures </a:t>
            </a:r>
            <a:r>
              <a:rPr lang="en-US" sz="2400" b="1" dirty="0" smtClean="0"/>
              <a:t>electrical activity </a:t>
            </a:r>
            <a:r>
              <a:rPr lang="en-US" sz="2400" dirty="0" smtClean="0"/>
              <a:t>in the muscle rather than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ovement of ions (Na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) across cell membranes causes electrical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May be </a:t>
            </a:r>
            <a:r>
              <a:rPr lang="en-US" sz="2400" dirty="0"/>
              <a:t>be done with surface electrodes or thin needles inserted into the muscle</a:t>
            </a:r>
          </a:p>
        </p:txBody>
      </p:sp>
    </p:spTree>
    <p:extLst>
      <p:ext uri="{BB962C8B-B14F-4D97-AF65-F5344CB8AC3E}">
        <p14:creationId xmlns:p14="http://schemas.microsoft.com/office/powerpoint/2010/main" val="17548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1143000"/>
            <a:ext cx="7696200" cy="4114800"/>
            <a:chOff x="228600" y="1143000"/>
            <a:chExt cx="7696200" cy="4114800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1172547"/>
              <a:ext cx="495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EMG is a tool for diagnosing neuromuscular disorders or studying </a:t>
              </a:r>
              <a:r>
                <a:rPr lang="en-US" sz="2400" i="1" dirty="0" smtClean="0"/>
                <a:t>kinesiology</a:t>
              </a:r>
              <a:endParaRPr lang="en-US" sz="2400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143000"/>
              <a:ext cx="2562225" cy="4114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514600" y="2368211"/>
            <a:ext cx="7054133" cy="4217789"/>
            <a:chOff x="2514600" y="2368211"/>
            <a:chExt cx="7054133" cy="42177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7934" y="2368211"/>
              <a:ext cx="5739317" cy="30174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14600" y="5385671"/>
              <a:ext cx="70541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EMG signals can be used to operate prosthetic limbs or even other electronic devices like computers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17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s.wofford.edu/davisgr/bio342/frogmuscl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286250" cy="5715001"/>
          </a:xfrm>
          <a:prstGeom prst="rect">
            <a:avLst/>
          </a:prstGeom>
          <a:noFill/>
        </p:spPr>
      </p:pic>
      <p:pic>
        <p:nvPicPr>
          <p:cNvPr id="1028" name="Picture 4" descr="http://ediacaran.mech.northwestern.edu/neuromech/img_auth.php/6/68/FrogSe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1950"/>
            <a:ext cx="3276600" cy="2457451"/>
          </a:xfrm>
          <a:prstGeom prst="rect">
            <a:avLst/>
          </a:prstGeom>
          <a:noFill/>
        </p:spPr>
      </p:pic>
      <p:pic>
        <p:nvPicPr>
          <p:cNvPr id="1032" name="Picture 8" descr="http://physiologylab.unl.edu/sites/unl.edu.physiology/files/musc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0"/>
            <a:ext cx="5257800" cy="352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news.brown.edu/files/article_images/Fr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2999"/>
            <a:ext cx="7315200" cy="522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Levels of Muscle Structure</a:t>
            </a:r>
            <a:endParaRPr lang="en-US" dirty="0"/>
          </a:p>
        </p:txBody>
      </p:sp>
      <p:pic>
        <p:nvPicPr>
          <p:cNvPr id="2050" name="Picture 2" descr="http://www.goworkoutmom.com/wp-content/uploads/2008/02/muscle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7010400" cy="4143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2600" y="609600"/>
            <a:ext cx="2362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Muscle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smtClean="0"/>
              <a:t>Fascicles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smtClean="0"/>
              <a:t>Muscle Fibers </a:t>
            </a:r>
            <a:r>
              <a:rPr lang="en-US" sz="2000" b="1" dirty="0" smtClean="0"/>
              <a:t>(cells)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smtClean="0"/>
              <a:t>Myofibrils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err="1" smtClean="0"/>
              <a:t>Sarcomeres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err="1" smtClean="0"/>
              <a:t>Myofilaments</a:t>
            </a:r>
            <a:r>
              <a:rPr lang="en-US" sz="28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actin</a:t>
            </a:r>
            <a:r>
              <a:rPr lang="en-US" sz="2000" b="1" dirty="0" smtClean="0"/>
              <a:t> and myosin</a:t>
            </a:r>
          </a:p>
          <a:p>
            <a:pPr algn="ctr"/>
            <a:r>
              <a:rPr lang="en-US" sz="2000" b="1" dirty="0" smtClean="0"/>
              <a:t>proteins) 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9786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Microscopic anatomy of Striated Muscle: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343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-</a:t>
            </a:r>
            <a:r>
              <a:rPr lang="en-US" dirty="0" smtClean="0"/>
              <a:t> A muscle cell is also often called a </a:t>
            </a:r>
            <a:r>
              <a:rPr lang="en-US" i="1" dirty="0" smtClean="0"/>
              <a:t>muscle fiber</a:t>
            </a:r>
            <a:r>
              <a:rPr lang="en-US" dirty="0" smtClean="0"/>
              <a:t> – VERY long, VERY thin, multinucleate MANY mitochondria</a:t>
            </a:r>
          </a:p>
          <a:p>
            <a:r>
              <a:rPr lang="en-US" dirty="0" smtClean="0"/>
              <a:t>- a muscle fiber has many tiny parallel fibers called </a:t>
            </a:r>
            <a:r>
              <a:rPr lang="en-US" i="1" dirty="0" smtClean="0"/>
              <a:t>myofibrils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a myofibril is a long lineup of many </a:t>
            </a:r>
            <a:r>
              <a:rPr lang="en-US" b="1" u="sng" dirty="0" smtClean="0"/>
              <a:t>contractile units</a:t>
            </a:r>
            <a:r>
              <a:rPr lang="en-US" b="1" dirty="0" smtClean="0"/>
              <a:t> </a:t>
            </a:r>
            <a:r>
              <a:rPr lang="en-US" dirty="0" smtClean="0"/>
              <a:t>called </a:t>
            </a:r>
            <a:r>
              <a:rPr lang="en-US" i="1" dirty="0" err="1" smtClean="0"/>
              <a:t>sarcomeres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 descr="\\hillhfs\Teachers$\petereri\My Pictures\Human Bio\muscle\Musc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2438400"/>
            <a:ext cx="4438650" cy="419100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6172200" y="2057400"/>
            <a:ext cx="3048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5400" y="1676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muscle fiber (muscle cell)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err="1" smtClean="0"/>
              <a:t>Sarcomeres</a:t>
            </a:r>
            <a:endParaRPr lang="en-US" dirty="0"/>
          </a:p>
        </p:txBody>
      </p:sp>
      <p:pic>
        <p:nvPicPr>
          <p:cNvPr id="55298" name="Picture 2" descr="http://ab.mec.edu/abrhs/science/AnatPhys_Labs/images/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62350" cy="2390775"/>
          </a:xfrm>
          <a:prstGeom prst="rect">
            <a:avLst/>
          </a:prstGeom>
          <a:noFill/>
        </p:spPr>
      </p:pic>
      <p:pic>
        <p:nvPicPr>
          <p:cNvPr id="55300" name="Picture 4" descr="http://themedicalbiochemistrypage.org/images/muscle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9756"/>
            <a:ext cx="5791200" cy="402967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8674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made of thousands of </a:t>
            </a:r>
          </a:p>
          <a:p>
            <a:pPr lvl="0">
              <a:buNone/>
            </a:pPr>
            <a:r>
              <a:rPr lang="en-US" sz="2200" dirty="0" smtClean="0"/>
              <a:t>“intermeshed” thick and </a:t>
            </a:r>
          </a:p>
          <a:p>
            <a:pPr lvl="0">
              <a:buNone/>
            </a:pPr>
            <a:r>
              <a:rPr lang="en-US" sz="2200" dirty="0" smtClean="0"/>
              <a:t>thin </a:t>
            </a:r>
            <a:r>
              <a:rPr lang="en-US" sz="2200" i="1" u="sng" dirty="0" err="1" smtClean="0"/>
              <a:t>myofilaments</a:t>
            </a:r>
            <a:endParaRPr lang="en-US" sz="2200" i="1" u="sng" dirty="0" smtClean="0"/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Thin filaments contain</a:t>
            </a:r>
          </a:p>
          <a:p>
            <a:pPr lvl="0">
              <a:buNone/>
            </a:pPr>
            <a:r>
              <a:rPr lang="en-US" sz="2200" dirty="0" smtClean="0"/>
              <a:t> the active protein </a:t>
            </a:r>
            <a:r>
              <a:rPr lang="en-US" sz="2200" i="1" u="sng" dirty="0" err="1" smtClean="0"/>
              <a:t>actin</a:t>
            </a:r>
            <a:endParaRPr lang="en-US" sz="2200" i="1" u="sng" dirty="0" smtClean="0"/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Thick filaments </a:t>
            </a:r>
          </a:p>
          <a:p>
            <a:pPr lvl="0">
              <a:buNone/>
            </a:pPr>
            <a:r>
              <a:rPr lang="en-US" sz="2200" dirty="0" smtClean="0"/>
              <a:t>contain the protein </a:t>
            </a:r>
            <a:r>
              <a:rPr lang="en-US" sz="2200" i="1" u="sng" dirty="0" smtClean="0"/>
              <a:t>myosin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Thick and thin </a:t>
            </a:r>
          </a:p>
          <a:p>
            <a:pPr lvl="0">
              <a:buNone/>
            </a:pPr>
            <a:r>
              <a:rPr lang="en-US" sz="2200" dirty="0" smtClean="0"/>
              <a:t>filaments give muscle the </a:t>
            </a:r>
            <a:r>
              <a:rPr lang="en-US" sz="2200" i="1" dirty="0" smtClean="0"/>
              <a:t>striated</a:t>
            </a:r>
            <a:r>
              <a:rPr lang="en-US" sz="2200" dirty="0" smtClean="0"/>
              <a:t> appearance</a:t>
            </a:r>
            <a:endParaRPr lang="en-US" sz="1200" dirty="0" smtClean="0"/>
          </a:p>
          <a:p>
            <a:pPr lvl="0"/>
            <a:r>
              <a:rPr lang="en-US" sz="2200" dirty="0" smtClean="0"/>
              <a:t>Dark bands=thick &amp; thin filaments   	“the </a:t>
            </a:r>
            <a:r>
              <a:rPr lang="en-US" sz="2200" b="1" dirty="0" smtClean="0"/>
              <a:t>A </a:t>
            </a:r>
            <a:r>
              <a:rPr lang="en-US" sz="2200" dirty="0" smtClean="0"/>
              <a:t>band”</a:t>
            </a:r>
          </a:p>
          <a:p>
            <a:pPr lvl="0"/>
            <a:r>
              <a:rPr lang="en-US" sz="2200" dirty="0" smtClean="0"/>
              <a:t>Light bands= only thin filament		“the </a:t>
            </a:r>
            <a:r>
              <a:rPr lang="en-US" sz="2200" b="1" dirty="0" smtClean="0"/>
              <a:t>I </a:t>
            </a:r>
            <a:r>
              <a:rPr lang="en-US" sz="2200" dirty="0" smtClean="0"/>
              <a:t>band”</a:t>
            </a:r>
          </a:p>
          <a:p>
            <a:pPr lvl="0"/>
            <a:r>
              <a:rPr lang="en-US" sz="2200" dirty="0" smtClean="0"/>
              <a:t>Ends of </a:t>
            </a:r>
            <a:r>
              <a:rPr lang="en-US" sz="2200" dirty="0" err="1" smtClean="0"/>
              <a:t>sarcomeres</a:t>
            </a:r>
            <a:r>
              <a:rPr lang="en-US" sz="2200" dirty="0" smtClean="0"/>
              <a:t>				“the </a:t>
            </a:r>
            <a:r>
              <a:rPr lang="en-US" sz="2200" b="1" dirty="0" smtClean="0"/>
              <a:t>Z </a:t>
            </a:r>
            <a:r>
              <a:rPr lang="en-US" sz="2200" dirty="0" smtClean="0"/>
              <a:t>line</a:t>
            </a:r>
            <a:r>
              <a:rPr lang="en-US" sz="2200" b="1" dirty="0" smtClean="0"/>
              <a:t>”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ysioweb.uvm.edu/muscle_physio/html_images/berger2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09600"/>
            <a:ext cx="5334000" cy="5750052"/>
          </a:xfrm>
          <a:prstGeom prst="rect">
            <a:avLst/>
          </a:prstGeom>
          <a:noFill/>
        </p:spPr>
      </p:pic>
      <p:pic>
        <p:nvPicPr>
          <p:cNvPr id="32772" name="Picture 4" descr="http://www.uptodate.com/contents/images/EM/4490/Neuromusc_motor_unit.jpg?title=Neuromusc+motor+u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731175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ople.eku.edu/ritchisong/301images/Muscle_cell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2682"/>
            <a:ext cx="7084169" cy="655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Sarcomere</a:t>
            </a:r>
            <a:r>
              <a:rPr lang="en-US" sz="2800" dirty="0" smtClean="0"/>
              <a:t> cross-sectional view</a:t>
            </a:r>
            <a:endParaRPr lang="en-US" sz="2800" dirty="0"/>
          </a:p>
        </p:txBody>
      </p:sp>
      <p:pic>
        <p:nvPicPr>
          <p:cNvPr id="1026" name="Picture 2" descr="http://course1.winona.edu/sberg/ILLUST/musc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829161" cy="4572000"/>
          </a:xfrm>
          <a:prstGeom prst="rect">
            <a:avLst/>
          </a:prstGeom>
          <a:noFill/>
        </p:spPr>
      </p:pic>
      <p:pic>
        <p:nvPicPr>
          <p:cNvPr id="1027" name="Picture 3" descr="C:\Users\Eric\Documents\human bio\muscle\Sarcomere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21" y="1752600"/>
            <a:ext cx="466436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Contraction of a </a:t>
            </a:r>
            <a:r>
              <a:rPr lang="en-US" b="1" u="sng" dirty="0" err="1" smtClean="0"/>
              <a:t>Sarcomere</a:t>
            </a:r>
            <a:r>
              <a:rPr lang="en-US" b="1" u="sng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a NERVE IMPULSE at the nerve/muscle synapse releases </a:t>
            </a:r>
            <a:r>
              <a:rPr lang="en-US" i="1" dirty="0" smtClean="0"/>
              <a:t>acetylcholine </a:t>
            </a:r>
            <a:r>
              <a:rPr lang="en-US" dirty="0" smtClean="0"/>
              <a:t>at neuromuscular junction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stimulation of acetylcholine receptors in muscle cell membrane causes the muscle cell to release Ca++ ions from the </a:t>
            </a:r>
            <a:r>
              <a:rPr lang="en-US" i="1" dirty="0" err="1" smtClean="0"/>
              <a:t>sarcoplasmic</a:t>
            </a:r>
            <a:r>
              <a:rPr lang="en-US" i="1" dirty="0" smtClean="0"/>
              <a:t> reticulum</a:t>
            </a:r>
            <a:r>
              <a:rPr lang="en-US" dirty="0" smtClean="0"/>
              <a:t> (SR)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the Ca++ causes troponin and tropomyosin proteins to shift allowing myosin to bind to actin in the thin and thick filaments 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yosin tugs on actin many times per second causing the sarcomeres to shorten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- this requires energy from ATP that is present in muscle cell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19400" y="5638800"/>
            <a:ext cx="6096000" cy="933510"/>
            <a:chOff x="2819400" y="5638800"/>
            <a:chExt cx="6096000" cy="933510"/>
          </a:xfrm>
        </p:grpSpPr>
        <p:sp>
          <p:nvSpPr>
            <p:cNvPr id="4" name="Down Arrow 3"/>
            <p:cNvSpPr/>
            <p:nvPr/>
          </p:nvSpPr>
          <p:spPr>
            <a:xfrm>
              <a:off x="5334000" y="56388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9400" y="6172200"/>
              <a:ext cx="60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(From cell respiration:  Glucose + oxygen→ ATP + CO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7949</TotalTime>
  <Words>612</Words>
  <Application>Microsoft Office PowerPoint</Application>
  <PresentationFormat>On-screen Show (4:3)</PresentationFormat>
  <Paragraphs>127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Wingdings</vt:lpstr>
      <vt:lpstr>Wingdings 2</vt:lpstr>
      <vt:lpstr>Trek</vt:lpstr>
      <vt:lpstr>Muscular System</vt:lpstr>
      <vt:lpstr>General Functions:</vt:lpstr>
      <vt:lpstr>Levels of Muscle Structure</vt:lpstr>
      <vt:lpstr>Microscopic anatomy of Striated Muscle: </vt:lpstr>
      <vt:lpstr>Sarcomeres</vt:lpstr>
      <vt:lpstr>PowerPoint Presentation</vt:lpstr>
      <vt:lpstr>PowerPoint Presentation</vt:lpstr>
      <vt:lpstr>Sarcomere cross-sectional view</vt:lpstr>
      <vt:lpstr>Contraction of a Sarcomere: </vt:lpstr>
      <vt:lpstr>Relaxation</vt:lpstr>
      <vt:lpstr>PowerPoint Presentation</vt:lpstr>
      <vt:lpstr>Respiration in Muscle Cells-</vt:lpstr>
      <vt:lpstr>Types of Skeletal Muscle Fibers- </vt:lpstr>
      <vt:lpstr>PowerPoint Presentation</vt:lpstr>
      <vt:lpstr>Muscle Contractions- </vt:lpstr>
      <vt:lpstr>PowerPoint Presentation</vt:lpstr>
      <vt:lpstr>Graded Strength Principle- </vt:lpstr>
      <vt:lpstr>Isotonic vs. Isometric contractions- </vt:lpstr>
      <vt:lpstr>PowerPoint Presentation</vt:lpstr>
      <vt:lpstr>Muscle Fatigue</vt:lpstr>
      <vt:lpstr>Electromyograph (EMG)</vt:lpstr>
      <vt:lpstr>PowerPoint Presentation</vt:lpstr>
      <vt:lpstr>PowerPoint Presentation</vt:lpstr>
      <vt:lpstr>PowerPoint Presentation</vt:lpstr>
    </vt:vector>
  </TitlesOfParts>
  <Company>Hillsboro School Distreict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profile</dc:creator>
  <cp:lastModifiedBy>Eric Peterson</cp:lastModifiedBy>
  <cp:revision>444</cp:revision>
  <dcterms:created xsi:type="dcterms:W3CDTF">2009-12-04T17:12:28Z</dcterms:created>
  <dcterms:modified xsi:type="dcterms:W3CDTF">2016-10-03T20:16:25Z</dcterms:modified>
</cp:coreProperties>
</file>