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104" d="100"/>
          <a:sy n="104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4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4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4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5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0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3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2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7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9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Joints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(Articulations)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9" y="2897715"/>
            <a:ext cx="8158103" cy="358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Main Types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11" y="1687298"/>
            <a:ext cx="7772400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Fibrous – Edges of 2 bones tightly joined by connective fibers -No movement!</a:t>
            </a:r>
          </a:p>
          <a:p>
            <a:pPr marL="822960" lvl="3" indent="0">
              <a:buNone/>
            </a:pPr>
            <a:r>
              <a:rPr lang="en-US" sz="2000" dirty="0" smtClean="0"/>
              <a:t>3 kinds:</a:t>
            </a:r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>
            <a:off x="2609399" y="4294190"/>
            <a:ext cx="729673" cy="397664"/>
          </a:xfrm>
          <a:custGeom>
            <a:avLst/>
            <a:gdLst>
              <a:gd name="connsiteX0" fmla="*/ 554182 w 729673"/>
              <a:gd name="connsiteY0" fmla="*/ 55418 h 415637"/>
              <a:gd name="connsiteX1" fmla="*/ 443345 w 729673"/>
              <a:gd name="connsiteY1" fmla="*/ 18473 h 415637"/>
              <a:gd name="connsiteX2" fmla="*/ 415636 w 729673"/>
              <a:gd name="connsiteY2" fmla="*/ 9237 h 415637"/>
              <a:gd name="connsiteX3" fmla="*/ 378691 w 729673"/>
              <a:gd name="connsiteY3" fmla="*/ 0 h 415637"/>
              <a:gd name="connsiteX4" fmla="*/ 221673 w 729673"/>
              <a:gd name="connsiteY4" fmla="*/ 18473 h 415637"/>
              <a:gd name="connsiteX5" fmla="*/ 184727 w 729673"/>
              <a:gd name="connsiteY5" fmla="*/ 27709 h 415637"/>
              <a:gd name="connsiteX6" fmla="*/ 129309 w 729673"/>
              <a:gd name="connsiteY6" fmla="*/ 46182 h 415637"/>
              <a:gd name="connsiteX7" fmla="*/ 101600 w 729673"/>
              <a:gd name="connsiteY7" fmla="*/ 64655 h 415637"/>
              <a:gd name="connsiteX8" fmla="*/ 73891 w 729673"/>
              <a:gd name="connsiteY8" fmla="*/ 73891 h 415637"/>
              <a:gd name="connsiteX9" fmla="*/ 27709 w 729673"/>
              <a:gd name="connsiteY9" fmla="*/ 129309 h 415637"/>
              <a:gd name="connsiteX10" fmla="*/ 9236 w 729673"/>
              <a:gd name="connsiteY10" fmla="*/ 203200 h 415637"/>
              <a:gd name="connsiteX11" fmla="*/ 0 w 729673"/>
              <a:gd name="connsiteY11" fmla="*/ 230909 h 415637"/>
              <a:gd name="connsiteX12" fmla="*/ 18473 w 729673"/>
              <a:gd name="connsiteY12" fmla="*/ 314037 h 415637"/>
              <a:gd name="connsiteX13" fmla="*/ 83127 w 729673"/>
              <a:gd name="connsiteY13" fmla="*/ 369455 h 415637"/>
              <a:gd name="connsiteX14" fmla="*/ 120073 w 729673"/>
              <a:gd name="connsiteY14" fmla="*/ 378691 h 415637"/>
              <a:gd name="connsiteX15" fmla="*/ 184727 w 729673"/>
              <a:gd name="connsiteY15" fmla="*/ 397164 h 415637"/>
              <a:gd name="connsiteX16" fmla="*/ 314036 w 729673"/>
              <a:gd name="connsiteY16" fmla="*/ 415637 h 415637"/>
              <a:gd name="connsiteX17" fmla="*/ 554182 w 729673"/>
              <a:gd name="connsiteY17" fmla="*/ 406400 h 415637"/>
              <a:gd name="connsiteX18" fmla="*/ 628073 w 729673"/>
              <a:gd name="connsiteY18" fmla="*/ 387927 h 415637"/>
              <a:gd name="connsiteX19" fmla="*/ 683491 w 729673"/>
              <a:gd name="connsiteY19" fmla="*/ 341746 h 415637"/>
              <a:gd name="connsiteX20" fmla="*/ 729673 w 729673"/>
              <a:gd name="connsiteY20" fmla="*/ 258618 h 415637"/>
              <a:gd name="connsiteX21" fmla="*/ 720436 w 729673"/>
              <a:gd name="connsiteY21" fmla="*/ 212437 h 415637"/>
              <a:gd name="connsiteX22" fmla="*/ 628073 w 729673"/>
              <a:gd name="connsiteY22" fmla="*/ 120073 h 415637"/>
              <a:gd name="connsiteX23" fmla="*/ 544945 w 729673"/>
              <a:gd name="connsiteY23" fmla="*/ 92364 h 415637"/>
              <a:gd name="connsiteX24" fmla="*/ 517236 w 729673"/>
              <a:gd name="connsiteY24" fmla="*/ 83127 h 415637"/>
              <a:gd name="connsiteX25" fmla="*/ 489527 w 729673"/>
              <a:gd name="connsiteY25" fmla="*/ 64655 h 415637"/>
              <a:gd name="connsiteX26" fmla="*/ 424873 w 729673"/>
              <a:gd name="connsiteY26" fmla="*/ 46182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9673" h="415637">
                <a:moveTo>
                  <a:pt x="554182" y="55418"/>
                </a:moveTo>
                <a:lnTo>
                  <a:pt x="443345" y="18473"/>
                </a:lnTo>
                <a:cubicBezTo>
                  <a:pt x="434109" y="15394"/>
                  <a:pt x="425081" y="11598"/>
                  <a:pt x="415636" y="9237"/>
                </a:cubicBezTo>
                <a:lnTo>
                  <a:pt x="378691" y="0"/>
                </a:lnTo>
                <a:cubicBezTo>
                  <a:pt x="283397" y="7942"/>
                  <a:pt x="291002" y="3067"/>
                  <a:pt x="221673" y="18473"/>
                </a:cubicBezTo>
                <a:cubicBezTo>
                  <a:pt x="209281" y="21227"/>
                  <a:pt x="196886" y="24061"/>
                  <a:pt x="184727" y="27709"/>
                </a:cubicBezTo>
                <a:cubicBezTo>
                  <a:pt x="166076" y="33304"/>
                  <a:pt x="129309" y="46182"/>
                  <a:pt x="129309" y="46182"/>
                </a:cubicBezTo>
                <a:cubicBezTo>
                  <a:pt x="120073" y="52340"/>
                  <a:pt x="111529" y="59691"/>
                  <a:pt x="101600" y="64655"/>
                </a:cubicBezTo>
                <a:cubicBezTo>
                  <a:pt x="92892" y="69009"/>
                  <a:pt x="81992" y="68491"/>
                  <a:pt x="73891" y="73891"/>
                </a:cubicBezTo>
                <a:cubicBezTo>
                  <a:pt x="52557" y="88114"/>
                  <a:pt x="41340" y="108864"/>
                  <a:pt x="27709" y="129309"/>
                </a:cubicBezTo>
                <a:cubicBezTo>
                  <a:pt x="6597" y="192648"/>
                  <a:pt x="31528" y="114034"/>
                  <a:pt x="9236" y="203200"/>
                </a:cubicBezTo>
                <a:cubicBezTo>
                  <a:pt x="6875" y="212645"/>
                  <a:pt x="3079" y="221673"/>
                  <a:pt x="0" y="230909"/>
                </a:cubicBezTo>
                <a:cubicBezTo>
                  <a:pt x="1118" y="237619"/>
                  <a:pt x="8366" y="298877"/>
                  <a:pt x="18473" y="314037"/>
                </a:cubicBezTo>
                <a:cubicBezTo>
                  <a:pt x="27716" y="327901"/>
                  <a:pt x="70323" y="363053"/>
                  <a:pt x="83127" y="369455"/>
                </a:cubicBezTo>
                <a:cubicBezTo>
                  <a:pt x="94481" y="375132"/>
                  <a:pt x="107867" y="375204"/>
                  <a:pt x="120073" y="378691"/>
                </a:cubicBezTo>
                <a:cubicBezTo>
                  <a:pt x="161148" y="390426"/>
                  <a:pt x="136611" y="387541"/>
                  <a:pt x="184727" y="397164"/>
                </a:cubicBezTo>
                <a:cubicBezTo>
                  <a:pt x="229104" y="406040"/>
                  <a:pt x="268648" y="409963"/>
                  <a:pt x="314036" y="415637"/>
                </a:cubicBezTo>
                <a:cubicBezTo>
                  <a:pt x="394085" y="412558"/>
                  <a:pt x="474240" y="411558"/>
                  <a:pt x="554182" y="406400"/>
                </a:cubicBezTo>
                <a:cubicBezTo>
                  <a:pt x="566288" y="405619"/>
                  <a:pt x="612525" y="395701"/>
                  <a:pt x="628073" y="387927"/>
                </a:cubicBezTo>
                <a:cubicBezTo>
                  <a:pt x="647480" y="378224"/>
                  <a:pt x="670491" y="358460"/>
                  <a:pt x="683491" y="341746"/>
                </a:cubicBezTo>
                <a:cubicBezTo>
                  <a:pt x="720542" y="294108"/>
                  <a:pt x="715737" y="300424"/>
                  <a:pt x="729673" y="258618"/>
                </a:cubicBezTo>
                <a:cubicBezTo>
                  <a:pt x="726594" y="243224"/>
                  <a:pt x="726932" y="226728"/>
                  <a:pt x="720436" y="212437"/>
                </a:cubicBezTo>
                <a:cubicBezTo>
                  <a:pt x="702842" y="173730"/>
                  <a:pt x="670298" y="134148"/>
                  <a:pt x="628073" y="120073"/>
                </a:cubicBezTo>
                <a:lnTo>
                  <a:pt x="544945" y="92364"/>
                </a:lnTo>
                <a:cubicBezTo>
                  <a:pt x="535709" y="89285"/>
                  <a:pt x="525337" y="88527"/>
                  <a:pt x="517236" y="83127"/>
                </a:cubicBezTo>
                <a:cubicBezTo>
                  <a:pt x="508000" y="76970"/>
                  <a:pt x="500058" y="68165"/>
                  <a:pt x="489527" y="64655"/>
                </a:cubicBezTo>
                <a:cubicBezTo>
                  <a:pt x="414887" y="39775"/>
                  <a:pt x="450822" y="72131"/>
                  <a:pt x="424873" y="46182"/>
                </a:cubicBezTo>
              </a:path>
            </a:pathLst>
          </a:cu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5329526"/>
            <a:ext cx="95134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89" y="4878676"/>
            <a:ext cx="1021484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5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437" y="111068"/>
            <a:ext cx="7772400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Cartilaginous Joints- Bones connected </a:t>
            </a:r>
            <a:r>
              <a:rPr lang="en-US" sz="2400" b="1" u="sng" dirty="0" smtClean="0"/>
              <a:t>only</a:t>
            </a:r>
            <a:r>
              <a:rPr lang="en-US" sz="2400" dirty="0" smtClean="0"/>
              <a:t> by cartilage – SLIGHT movement.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4" y="840259"/>
            <a:ext cx="7812292" cy="586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99" y="3453412"/>
            <a:ext cx="1110315" cy="45114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59" y="6254750"/>
            <a:ext cx="111980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2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989" y="688025"/>
            <a:ext cx="7772400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Synovial Joints- Freely moveable- There is a fluid filled synovial capsule between bones.  Bones connected by ligaments.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24" y="1894703"/>
            <a:ext cx="5782963" cy="4337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486" y="3443416"/>
            <a:ext cx="1109568" cy="543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75" y="3088098"/>
            <a:ext cx="1109568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270" y="4685208"/>
            <a:ext cx="1109568" cy="451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486" y="3894560"/>
            <a:ext cx="1109568" cy="5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211" y="-222422"/>
            <a:ext cx="5579112" cy="70804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12" y="374986"/>
            <a:ext cx="1752599" cy="4050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6 types of synovial joints – See handout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94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58" y="2157984"/>
            <a:ext cx="5139690" cy="385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0"/>
            <a:ext cx="7772400" cy="1051560"/>
          </a:xfrm>
        </p:spPr>
        <p:txBody>
          <a:bodyPr/>
          <a:lstStyle/>
          <a:p>
            <a:r>
              <a:rPr lang="en-US" dirty="0" smtClean="0"/>
              <a:t>Skeletal Movements-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786384"/>
            <a:ext cx="8796528" cy="5998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i="1" u="sng" dirty="0"/>
              <a:t>Movement relative to frontal plane: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2600" i="1" dirty="0"/>
              <a:t>Flexion</a:t>
            </a:r>
            <a:r>
              <a:rPr lang="en-US" sz="2600" dirty="0"/>
              <a:t>= </a:t>
            </a:r>
            <a:r>
              <a:rPr lang="en-US" sz="2600" b="1" dirty="0"/>
              <a:t>decreasing</a:t>
            </a:r>
            <a:r>
              <a:rPr lang="en-US" sz="2600" dirty="0"/>
              <a:t> the angle of a joint</a:t>
            </a:r>
          </a:p>
          <a:p>
            <a:pPr>
              <a:spcBef>
                <a:spcPts val="0"/>
              </a:spcBef>
            </a:pPr>
            <a:r>
              <a:rPr lang="en-US" sz="2600" i="1" dirty="0"/>
              <a:t>Extension</a:t>
            </a:r>
            <a:r>
              <a:rPr lang="en-US" sz="2600" dirty="0"/>
              <a:t>= </a:t>
            </a:r>
            <a:r>
              <a:rPr lang="en-US" sz="2600" b="1" dirty="0"/>
              <a:t>increasing</a:t>
            </a:r>
            <a:r>
              <a:rPr lang="en-US" sz="2600" dirty="0"/>
              <a:t> angle of a joint (opposite of flexion)</a:t>
            </a:r>
          </a:p>
          <a:p>
            <a:pPr>
              <a:spcBef>
                <a:spcPts val="0"/>
              </a:spcBef>
            </a:pPr>
            <a:r>
              <a:rPr lang="en-US" sz="2600" i="1" dirty="0"/>
              <a:t>Hyperextension</a:t>
            </a:r>
            <a:r>
              <a:rPr lang="en-US" sz="2600" dirty="0"/>
              <a:t>= </a:t>
            </a:r>
            <a:r>
              <a:rPr lang="en-US" sz="2600" b="1" dirty="0"/>
              <a:t>extending beyond</a:t>
            </a:r>
            <a:r>
              <a:rPr lang="en-US" sz="2600" dirty="0"/>
              <a:t> normal </a:t>
            </a:r>
            <a:r>
              <a:rPr lang="en-US" sz="2600" dirty="0" smtClean="0"/>
              <a:t>range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 </a:t>
            </a: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i="1" dirty="0"/>
              <a:t>Dorsiflexion</a:t>
            </a:r>
            <a:r>
              <a:rPr lang="en-US" sz="2600" dirty="0"/>
              <a:t>= bending ankle to point </a:t>
            </a:r>
            <a:r>
              <a:rPr lang="en-US" sz="2600" b="1" dirty="0"/>
              <a:t>toes up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i="1" dirty="0"/>
              <a:t>Plantar flexion</a:t>
            </a:r>
            <a:r>
              <a:rPr lang="en-US" sz="2600" dirty="0"/>
              <a:t>= bending ankle to point </a:t>
            </a:r>
            <a:r>
              <a:rPr lang="en-US" sz="2600" b="1" dirty="0"/>
              <a:t>toes </a:t>
            </a:r>
            <a:r>
              <a:rPr lang="en-US" sz="2600" b="1" dirty="0" smtClean="0"/>
              <a:t>down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5391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52" y="4197096"/>
            <a:ext cx="3279648" cy="245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0782"/>
            <a:ext cx="4901184" cy="6473952"/>
          </a:xfrm>
        </p:spPr>
        <p:txBody>
          <a:bodyPr/>
          <a:lstStyle/>
          <a:p>
            <a:r>
              <a:rPr lang="en-US" sz="2400" i="1" dirty="0"/>
              <a:t>Protraction</a:t>
            </a:r>
            <a:r>
              <a:rPr lang="en-US" sz="2400" dirty="0"/>
              <a:t>= moving appendage </a:t>
            </a:r>
            <a:r>
              <a:rPr lang="en-US" sz="2400" b="1" dirty="0"/>
              <a:t>outward</a:t>
            </a:r>
            <a:r>
              <a:rPr lang="en-US" sz="2400" dirty="0"/>
              <a:t> horizontally</a:t>
            </a:r>
          </a:p>
          <a:p>
            <a:r>
              <a:rPr lang="en-US" sz="2400" i="1" dirty="0"/>
              <a:t>Retraction</a:t>
            </a:r>
            <a:r>
              <a:rPr lang="en-US" sz="2400" dirty="0"/>
              <a:t>= moving appendage </a:t>
            </a:r>
            <a:r>
              <a:rPr lang="en-US" sz="2400" b="1" dirty="0"/>
              <a:t>inward</a:t>
            </a:r>
            <a:r>
              <a:rPr lang="en-US" sz="2400" dirty="0"/>
              <a:t> horizontally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8" y="160782"/>
            <a:ext cx="2230946" cy="27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152" y="2904356"/>
            <a:ext cx="89245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/>
              <a:t>Movement relative to sagittal plane</a:t>
            </a:r>
            <a:r>
              <a:rPr lang="en-US" sz="2400" b="1" i="1" u="sng" dirty="0"/>
              <a:t>:</a:t>
            </a:r>
            <a:endParaRPr lang="en-US" sz="2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i="1" dirty="0"/>
              <a:t>Abduction</a:t>
            </a:r>
            <a:r>
              <a:rPr lang="en-US" sz="2400" dirty="0"/>
              <a:t>= moving appendage </a:t>
            </a:r>
            <a:r>
              <a:rPr lang="en-US" sz="2400" b="1" dirty="0"/>
              <a:t>away</a:t>
            </a:r>
            <a:r>
              <a:rPr lang="en-US" sz="2400" dirty="0"/>
              <a:t> from midsagittal plane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i="1" dirty="0"/>
              <a:t>Adduction</a:t>
            </a:r>
            <a:r>
              <a:rPr lang="en-US" sz="2400" dirty="0"/>
              <a:t>= moving appendage </a:t>
            </a:r>
            <a:r>
              <a:rPr lang="en-US" sz="2400" b="1" dirty="0"/>
              <a:t>toward</a:t>
            </a:r>
            <a:r>
              <a:rPr lang="en-US" sz="2400" dirty="0"/>
              <a:t> midsagittal plane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1303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585216"/>
            <a:ext cx="8787384" cy="4050792"/>
          </a:xfrm>
        </p:spPr>
        <p:txBody>
          <a:bodyPr/>
          <a:lstStyle/>
          <a:p>
            <a:r>
              <a:rPr lang="en-US" sz="2400" i="1" dirty="0"/>
              <a:t>Inversion</a:t>
            </a:r>
            <a:r>
              <a:rPr lang="en-US" sz="2400" dirty="0"/>
              <a:t>= turning ankle inward (sole </a:t>
            </a:r>
            <a:r>
              <a:rPr lang="en-US" sz="2400" b="1" dirty="0"/>
              <a:t>towards</a:t>
            </a:r>
            <a:r>
              <a:rPr lang="en-US" sz="2400" dirty="0"/>
              <a:t> midsagittal)</a:t>
            </a:r>
          </a:p>
          <a:p>
            <a:r>
              <a:rPr lang="en-US" sz="2400" i="1" dirty="0"/>
              <a:t>Eversion</a:t>
            </a:r>
            <a:r>
              <a:rPr lang="en-US" sz="2400" dirty="0"/>
              <a:t>= turning ankle outward (sole </a:t>
            </a:r>
            <a:r>
              <a:rPr lang="en-US" sz="2400" b="1" dirty="0"/>
              <a:t>away</a:t>
            </a:r>
            <a:r>
              <a:rPr lang="en-US" sz="2400" dirty="0"/>
              <a:t> from midsagittal)</a:t>
            </a:r>
          </a:p>
          <a:p>
            <a:endParaRPr lang="en-US" dirty="0"/>
          </a:p>
        </p:txBody>
      </p:sp>
      <p:pic>
        <p:nvPicPr>
          <p:cNvPr id="3076" name="Picture 4" descr="http://s173367900.onlinehome.us/wp-content/uploads/2014/04/inversion-of-the-ankl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93" y="1764579"/>
            <a:ext cx="3722116" cy="228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3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55448"/>
            <a:ext cx="8028432" cy="6016752"/>
          </a:xfrm>
        </p:spPr>
        <p:txBody>
          <a:bodyPr>
            <a:normAutofit/>
          </a:bodyPr>
          <a:lstStyle/>
          <a:p>
            <a:r>
              <a:rPr lang="en-US" sz="2800" b="1" i="1" u="sng" dirty="0"/>
              <a:t>Circular movements:</a:t>
            </a:r>
            <a:endParaRPr lang="en-US" sz="2800" dirty="0"/>
          </a:p>
          <a:p>
            <a:r>
              <a:rPr lang="en-US" sz="2400" i="1" dirty="0"/>
              <a:t>Circumduction</a:t>
            </a:r>
            <a:r>
              <a:rPr lang="en-US" sz="2400" dirty="0"/>
              <a:t>= circular sweep of appendage (making cone shape)</a:t>
            </a:r>
          </a:p>
          <a:p>
            <a:r>
              <a:rPr lang="en-US" sz="2400" i="1" dirty="0"/>
              <a:t>Rotation</a:t>
            </a:r>
            <a:r>
              <a:rPr lang="en-US" sz="2400" dirty="0"/>
              <a:t>= pivoting a bone on its axis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r>
              <a:rPr lang="en-US" sz="2400" i="1" dirty="0"/>
              <a:t>Pronation</a:t>
            </a:r>
            <a:r>
              <a:rPr lang="en-US" sz="2400" dirty="0"/>
              <a:t>= turning </a:t>
            </a:r>
            <a:r>
              <a:rPr lang="en-US" sz="2400" b="1" dirty="0"/>
              <a:t>palm down</a:t>
            </a:r>
            <a:endParaRPr lang="en-US" sz="2400" dirty="0"/>
          </a:p>
          <a:p>
            <a:r>
              <a:rPr lang="en-US" sz="2400" i="1" dirty="0"/>
              <a:t>Supination</a:t>
            </a:r>
            <a:r>
              <a:rPr lang="en-US" sz="2400" dirty="0"/>
              <a:t>= turning </a:t>
            </a:r>
            <a:r>
              <a:rPr lang="en-US" sz="2400" b="1" dirty="0"/>
              <a:t>palm up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2800" b="1" i="1" u="sng" dirty="0"/>
              <a:t>Other:</a:t>
            </a:r>
            <a:endParaRPr lang="en-US" sz="2800" dirty="0"/>
          </a:p>
          <a:p>
            <a:r>
              <a:rPr lang="en-US" sz="2400" i="1" dirty="0"/>
              <a:t>Elevation</a:t>
            </a:r>
            <a:r>
              <a:rPr lang="en-US" sz="2400" dirty="0"/>
              <a:t>= raising a part</a:t>
            </a:r>
          </a:p>
          <a:p>
            <a:r>
              <a:rPr lang="en-US" sz="2400" i="1" dirty="0"/>
              <a:t>Depression</a:t>
            </a:r>
            <a:r>
              <a:rPr lang="en-US" sz="2400" dirty="0"/>
              <a:t>= lowering a part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4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226</TotalTime>
  <Words>177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Wood Type</vt:lpstr>
      <vt:lpstr>Joints </vt:lpstr>
      <vt:lpstr>3 Main Types of Joints</vt:lpstr>
      <vt:lpstr>PowerPoint Presentation</vt:lpstr>
      <vt:lpstr>PowerPoint Presentation</vt:lpstr>
      <vt:lpstr>PowerPoint Presentation</vt:lpstr>
      <vt:lpstr>Skeletal Movements-</vt:lpstr>
      <vt:lpstr>PowerPoint Presentation</vt:lpstr>
      <vt:lpstr>PowerPoint Presentation</vt:lpstr>
      <vt:lpstr>PowerPoint Presentation</vt:lpstr>
    </vt:vector>
  </TitlesOfParts>
  <Company>Portland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 </dc:title>
  <dc:creator>Eric Peterson</dc:creator>
  <cp:lastModifiedBy>Eric Peterson</cp:lastModifiedBy>
  <cp:revision>13</cp:revision>
  <dcterms:created xsi:type="dcterms:W3CDTF">2016-09-21T18:32:18Z</dcterms:created>
  <dcterms:modified xsi:type="dcterms:W3CDTF">2016-09-22T22:29:26Z</dcterms:modified>
</cp:coreProperties>
</file>