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5F8427-910D-412A-8D53-99E029A4EA4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7D58A9-9FA0-4C56-8552-3009251D3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42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5B571B9-C9C7-472F-9492-41AC9953447D}" type="datetimeFigureOut">
              <a:rPr lang="en-US"/>
              <a:pPr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2994859-EB42-41E2-B7E1-94F5A58BDF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04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EA372C-A0E2-4BEA-AA51-CD784A29B182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6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A5054C-2155-43CD-93F5-7DC44E45FB9A}" type="datetimeFigureOut">
              <a:rPr lang="en-US"/>
              <a:pPr/>
              <a:t>10/20/2014</a:t>
            </a:fld>
            <a:endParaRPr lang="en-U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3EE3-C235-4C2B-A6E6-A723FFFA3A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55CB5F-4703-4893-9CCA-85117583CC74}" type="datetimeFigureOut">
              <a:rPr lang="en-US"/>
              <a:pPr/>
              <a:t>10/20/2014</a:t>
            </a:fld>
            <a:endParaRPr lang="en-U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2963D-68D7-4EE4-A742-2F02CC25A0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9E17CA-0200-4000-88A3-227BCE7C828E}" type="datetimeFigureOut">
              <a:rPr lang="en-US"/>
              <a:pPr/>
              <a:t>10/20/2014</a:t>
            </a:fld>
            <a:endParaRPr lang="en-U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0B2AE-9F89-4419-844C-A1DFDCFDE0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2F3213-19AF-4FDA-9B12-78ED69927B15}" type="datetimeFigureOut">
              <a:rPr lang="en-US"/>
              <a:pPr/>
              <a:t>10/20/2014</a:t>
            </a:fld>
            <a:endParaRPr lang="en-U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48FB9-130A-4D10-9AE4-C4DB5DF7CE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130B94-33B2-4391-97D6-6BAC2EF3781F}" type="datetimeFigureOut">
              <a:rPr lang="en-US"/>
              <a:pPr/>
              <a:t>10/20/2014</a:t>
            </a:fld>
            <a:endParaRPr lang="en-U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70D77-0807-498B-A34B-614A1B0FAE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6E3C7F-7CB1-4B56-A3FD-DBF283735B48}" type="datetimeFigureOut">
              <a:rPr lang="en-US"/>
              <a:pPr/>
              <a:t>10/20/2014</a:t>
            </a:fld>
            <a:endParaRPr lang="en-US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2C1B1-C430-4449-A691-1EF36F122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72FD8B-572C-4AC9-9CDD-228B00A25F84}" type="datetimeFigureOut">
              <a:rPr lang="en-US"/>
              <a:pPr/>
              <a:t>10/20/2014</a:t>
            </a:fld>
            <a:endParaRPr lang="en-US"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7414F-2F49-48B8-BB80-57621B49DC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14889-2040-4579-8F2F-6D34E8DAE50C}" type="datetimeFigureOut">
              <a:rPr lang="en-US"/>
              <a:pPr/>
              <a:t>10/20/2014</a:t>
            </a:fld>
            <a:endParaRPr lang="en-US"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01DBE-E1CC-41CF-9959-2DFDA01F0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794C90-E7DB-40AF-82FB-A21ED9BFC8FD}" type="datetimeFigureOut">
              <a:rPr lang="en-US"/>
              <a:pPr/>
              <a:t>10/20/2014</a:t>
            </a:fld>
            <a:endParaRPr lang="en-US"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A845B-B823-45F3-B2CB-1FED733772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880E4-2D10-44A6-8F2F-89113CE2B7F4}" type="datetimeFigureOut">
              <a:rPr lang="en-US"/>
              <a:pPr/>
              <a:t>10/20/2014</a:t>
            </a:fld>
            <a:endParaRPr lang="en-US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12E35-5A1F-4790-8378-D1ABFC3C99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3050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0D4C9F-5CF1-40CA-A715-BB6BB2BA3410}" type="datetimeFigureOut">
              <a:rPr lang="en-US"/>
              <a:pPr/>
              <a:t>10/20/2014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9619B-770A-4648-AE3A-8152695376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fld id="{C4C72AA0-5834-41D9-BEEB-509604C0B90A}" type="datetimeFigureOut">
              <a:rPr lang="en-US"/>
              <a:pPr/>
              <a:t>10/20/2014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fld id="{BCD885CB-A319-453D-8D62-794B0E4A26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7" r:id="rId9"/>
    <p:sldLayoutId id="2147483755" r:id="rId10"/>
    <p:sldLayoutId id="2147483756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eaLnBrk="0" fontAlgn="base" hangingPunct="0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6159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5400" u="sng" dirty="0" err="1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Integumentary</a:t>
            </a:r>
            <a:r>
              <a:rPr sz="5400" u="sng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 System (Ch. 6)</a:t>
            </a:r>
            <a:endParaRPr sz="5400" u="sng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47800" y="838200"/>
            <a:ext cx="6400800" cy="6096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dirty="0" smtClean="0"/>
              <a:t>Includes:	Skin, hair, and nails</a:t>
            </a:r>
          </a:p>
        </p:txBody>
      </p:sp>
      <p:pic>
        <p:nvPicPr>
          <p:cNvPr id="3076" name="Picture 2" descr="http://www.nlm.nih.gov/medlineplus/ency/images/ency/fullsize/19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408238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1447800" y="14478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US" sz="3000" kern="0" dirty="0" smtClean="0">
                <a:solidFill>
                  <a:schemeClr val="tx2"/>
                </a:solidFill>
                <a:latin typeface="+mn-lt"/>
                <a:ea typeface="+mn-lt"/>
                <a:cs typeface="+mn-lt"/>
              </a:rPr>
              <a:t>Called the “cutaneous” membrane, </a:t>
            </a:r>
            <a:r>
              <a:rPr lang="en-US" sz="3000" kern="0" dirty="0" smtClean="0">
                <a:solidFill>
                  <a:schemeClr val="tx2"/>
                </a:solidFill>
                <a:latin typeface="+mn-lt"/>
                <a:ea typeface="+mn-lt"/>
                <a:cs typeface="+mn-lt"/>
              </a:rPr>
              <a:t>skin </a:t>
            </a:r>
            <a:r>
              <a:rPr lang="en-US" sz="3000" kern="0" dirty="0" smtClean="0">
                <a:solidFill>
                  <a:schemeClr val="tx2"/>
                </a:solidFill>
                <a:latin typeface="+mn-lt"/>
                <a:ea typeface="+mn-lt"/>
                <a:cs typeface="+mn-lt"/>
              </a:rPr>
              <a:t>the largest organ.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533400" y="4114800"/>
            <a:ext cx="8229600" cy="2743200"/>
          </a:xfrm>
        </p:spPr>
        <p:txBody>
          <a:bodyPr/>
          <a:lstStyle/>
          <a:p>
            <a:pPr marL="0" indent="-273050" eaLnBrk="1" hangingPunct="1">
              <a:spcBef>
                <a:spcPct val="0"/>
              </a:spcBef>
            </a:pPr>
            <a:r>
              <a:rPr lang="en-US" b="1" dirty="0" smtClean="0"/>
              <a:t>Hypodermis- </a:t>
            </a:r>
            <a:r>
              <a:rPr lang="en-US" dirty="0" smtClean="0"/>
              <a:t>sometimes called “subcutaneous”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 smtClean="0"/>
              <a:t>may contain: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600" dirty="0" smtClean="0"/>
              <a:t> loose connective tissue connecting to muscle or bone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600" dirty="0" smtClean="0"/>
              <a:t>adipose tissue for fat storage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600" dirty="0"/>
              <a:t>a</a:t>
            </a:r>
            <a:r>
              <a:rPr lang="en-US" sz="2600" dirty="0" smtClean="0"/>
              <a:t>rteries and veins</a:t>
            </a:r>
          </a:p>
          <a:p>
            <a:pPr lvl="1" eaLnBrk="1" hangingPunct="1">
              <a:spcBef>
                <a:spcPct val="0"/>
              </a:spcBef>
              <a:buNone/>
            </a:pPr>
            <a:r>
              <a:rPr lang="en-US" sz="2800" dirty="0" smtClean="0"/>
              <a:t>			</a:t>
            </a:r>
          </a:p>
          <a:p>
            <a:pPr lvl="1" eaLnBrk="1" hangingPunct="1">
              <a:spcBef>
                <a:spcPct val="0"/>
              </a:spcBef>
            </a:pPr>
            <a:endParaRPr lang="en-US" sz="2800" dirty="0" smtClean="0"/>
          </a:p>
          <a:p>
            <a:pPr marL="0" indent="-273050" eaLnBrk="1" hangingPunct="1">
              <a:spcBef>
                <a:spcPct val="0"/>
              </a:spcBef>
            </a:pPr>
            <a:endParaRPr lang="en-US" dirty="0" smtClean="0"/>
          </a:p>
        </p:txBody>
      </p:sp>
      <p:pic>
        <p:nvPicPr>
          <p:cNvPr id="12291" name="Picture 2" descr="http://www.maharshiclinic.com/images/hypoderm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85800"/>
            <a:ext cx="5486401" cy="296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graphics8.nytimes.com/images/2007/08/01/health/adam/1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152400"/>
            <a:ext cx="4953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1866900" y="3467100"/>
            <a:ext cx="533400" cy="4572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Thick vs. Thin Skin</a:t>
            </a:r>
            <a:endParaRPr lang="en-US" dirty="0"/>
          </a:p>
        </p:txBody>
      </p:sp>
      <p:pic>
        <p:nvPicPr>
          <p:cNvPr id="1026" name="Picture 2" descr="\\hillhfs\Teachers$\petereri\my documents\human bio\skin\integumentary\2010_10_27\skin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5395152" cy="45054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219200"/>
            <a:ext cx="1905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+mn-lt"/>
              </a:rPr>
              <a:t>Thick: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Palms and soles of feet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No hair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Friction ridges (finger prints)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Only </a:t>
            </a:r>
            <a:r>
              <a:rPr lang="en-US" sz="2000" b="1" dirty="0" smtClean="0">
                <a:latin typeface="+mn-lt"/>
              </a:rPr>
              <a:t>epidermis</a:t>
            </a:r>
            <a:r>
              <a:rPr lang="en-US" sz="2000" dirty="0" smtClean="0">
                <a:latin typeface="+mn-lt"/>
              </a:rPr>
              <a:t> is thicker</a:t>
            </a:r>
          </a:p>
          <a:p>
            <a:endParaRPr lang="en-US" sz="2000" u="sng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1295400"/>
            <a:ext cx="19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+mn-lt"/>
              </a:rPr>
              <a:t>Thin: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Covers vast majority of the body</a:t>
            </a:r>
          </a:p>
          <a:p>
            <a:endParaRPr lang="en-US" sz="2000" u="sng" dirty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3086100" y="1257300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4991100" y="1181100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81000" y="838200"/>
            <a:ext cx="8331200" cy="2305050"/>
            <a:chOff x="381000" y="838200"/>
            <a:chExt cx="8331200" cy="2305050"/>
          </a:xfrm>
        </p:grpSpPr>
        <p:pic>
          <p:nvPicPr>
            <p:cNvPr id="4102" name="Picture 2" descr="http://www.a4we.org/uploadedImages/Resource_Center/Library/water_loss/fire%20hydrant%20flush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38800" y="838200"/>
              <a:ext cx="3073400" cy="2305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" name="Content Placeholder 2"/>
            <p:cNvSpPr txBox="1">
              <a:spLocks/>
            </p:cNvSpPr>
            <p:nvPr/>
          </p:nvSpPr>
          <p:spPr bwMode="auto">
            <a:xfrm>
              <a:off x="381000" y="1066800"/>
              <a:ext cx="8305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pPr marL="239713" indent="-514350">
                <a:buClr>
                  <a:schemeClr val="accent1"/>
                </a:buClr>
                <a:buSzPct val="80000"/>
                <a:buFont typeface="Candara" pitchFamily="34" charset="0"/>
                <a:buAutoNum type="arabicPeriod"/>
              </a:pPr>
              <a:r>
                <a:rPr lang="en-US" sz="3200">
                  <a:latin typeface="Candara" pitchFamily="34" charset="0"/>
                </a:rPr>
                <a:t>-prevent excess water loss</a:t>
              </a:r>
            </a:p>
            <a:p>
              <a:pPr marL="239713" indent="-514350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n-US" sz="2800">
                <a:latin typeface="Candar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u="sng">
                <a:solidFill>
                  <a:schemeClr val="tx2">
                    <a:shade val="85000"/>
                    <a:satMod val="150000"/>
                  </a:schemeClr>
                </a:solidFill>
              </a:rPr>
              <a:t>Functions</a:t>
            </a:r>
            <a:r>
              <a:rPr>
                <a:solidFill>
                  <a:schemeClr val="tx2">
                    <a:shade val="85000"/>
                    <a:satMod val="150000"/>
                  </a:schemeClr>
                </a:solidFill>
              </a:rPr>
              <a:t> of skin: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4800600" cy="1600200"/>
          </a:xfrm>
        </p:spPr>
        <p:txBody>
          <a:bodyPr/>
          <a:lstStyle/>
          <a:p>
            <a:pPr marL="239713" indent="-514350" eaLnBrk="1" hangingPunct="1">
              <a:spcBef>
                <a:spcPct val="0"/>
              </a:spcBef>
              <a:buFont typeface="Candara" pitchFamily="34" charset="0"/>
              <a:buAutoNum type="arabicPeriod" startAt="2"/>
            </a:pPr>
            <a:r>
              <a:rPr lang="en-US" sz="3200" dirty="0" smtClean="0"/>
              <a:t>- protective barrier from microorganisms and UV radiation</a:t>
            </a:r>
          </a:p>
          <a:p>
            <a:pPr marL="239713" indent="-514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14342" name="Picture 6" descr="http://www.hirestation.co.uk/images/Barrier-System---Probarri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038600"/>
            <a:ext cx="40386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29000"/>
            <a:ext cx="4800600" cy="1600200"/>
          </a:xfrm>
        </p:spPr>
        <p:txBody>
          <a:bodyPr/>
          <a:lstStyle/>
          <a:p>
            <a:pPr marL="239713" indent="-514350" eaLnBrk="1" hangingPunct="1">
              <a:spcBef>
                <a:spcPct val="0"/>
              </a:spcBef>
              <a:buFont typeface="Candara" pitchFamily="34" charset="0"/>
              <a:buAutoNum type="arabicPeriod" startAt="4"/>
            </a:pPr>
            <a:r>
              <a:rPr lang="en-US" sz="3200" smtClean="0"/>
              <a:t>-regulation of body temperature (sweat or goose bumps)</a:t>
            </a:r>
            <a:endParaRPr lang="en-US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457200"/>
            <a:ext cx="8610600" cy="2532063"/>
            <a:chOff x="381000" y="1066800"/>
            <a:chExt cx="8458200" cy="1922400"/>
          </a:xfrm>
        </p:grpSpPr>
        <p:sp>
          <p:nvSpPr>
            <p:cNvPr id="5125" name="Content Placeholder 2"/>
            <p:cNvSpPr txBox="1">
              <a:spLocks/>
            </p:cNvSpPr>
            <p:nvPr/>
          </p:nvSpPr>
          <p:spPr bwMode="auto">
            <a:xfrm>
              <a:off x="381000" y="1066800"/>
              <a:ext cx="5258306" cy="1219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pPr marL="239713" indent="-514350">
                <a:buClr>
                  <a:schemeClr val="accent1"/>
                </a:buClr>
                <a:buSzPct val="80000"/>
                <a:buFont typeface="Candara" pitchFamily="34" charset="0"/>
                <a:buAutoNum type="arabicPeriod" startAt="3"/>
              </a:pPr>
              <a:r>
                <a:rPr lang="en-US" sz="3200" dirty="0">
                  <a:latin typeface="Candara" pitchFamily="34" charset="0"/>
                </a:rPr>
                <a:t>-production of vitamin D </a:t>
              </a:r>
              <a:r>
                <a:rPr lang="en-US" sz="3200" dirty="0" smtClean="0">
                  <a:latin typeface="Candara" pitchFamily="34" charset="0"/>
                </a:rPr>
                <a:t>(needs </a:t>
              </a:r>
              <a:r>
                <a:rPr lang="en-US" sz="3200" dirty="0">
                  <a:latin typeface="Candara" pitchFamily="34" charset="0"/>
                </a:rPr>
                <a:t>sunlight)</a:t>
              </a:r>
            </a:p>
            <a:p>
              <a:pPr marL="239713" indent="-514350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n-US" sz="2800" dirty="0">
                <a:latin typeface="Candara" pitchFamily="34" charset="0"/>
              </a:endParaRPr>
            </a:p>
          </p:txBody>
        </p:sp>
        <p:pic>
          <p:nvPicPr>
            <p:cNvPr id="5126" name="Picture 2" descr="http://topnews.in/healthcare/sites/default/files/Vitamin-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81600" y="1066800"/>
              <a:ext cx="3657600" cy="192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4" name="Picture 4" descr="http://i.ehow.com/images/GlobalPhoto/Articles/4853542/141441-main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352800"/>
            <a:ext cx="4292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304800"/>
            <a:ext cx="6858000" cy="2546350"/>
            <a:chOff x="381000" y="391026"/>
            <a:chExt cx="6858000" cy="2880732"/>
          </a:xfrm>
        </p:grpSpPr>
        <p:sp>
          <p:nvSpPr>
            <p:cNvPr id="6150" name="Content Placeholder 2"/>
            <p:cNvSpPr txBox="1">
              <a:spLocks/>
            </p:cNvSpPr>
            <p:nvPr/>
          </p:nvSpPr>
          <p:spPr bwMode="auto">
            <a:xfrm>
              <a:off x="381000" y="563439"/>
              <a:ext cx="5257800" cy="121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pPr marL="239713" indent="-514350">
                <a:buClr>
                  <a:schemeClr val="accent1"/>
                </a:buClr>
                <a:buSzPct val="80000"/>
                <a:buFont typeface="Candara" pitchFamily="34" charset="0"/>
                <a:buAutoNum type="arabicPeriod" startAt="5"/>
              </a:pPr>
              <a:r>
                <a:rPr lang="en-US" sz="3200">
                  <a:latin typeface="Candara" pitchFamily="34" charset="0"/>
                </a:rPr>
                <a:t>-excretion of waste (sweat)</a:t>
              </a:r>
            </a:p>
            <a:p>
              <a:pPr marL="239713" indent="-514350"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n-US" sz="2800">
                <a:latin typeface="Candara" pitchFamily="34" charset="0"/>
              </a:endParaRPr>
            </a:p>
          </p:txBody>
        </p:sp>
        <p:pic>
          <p:nvPicPr>
            <p:cNvPr id="6151" name="Picture 2" descr="http://www.toonpool.com/user/647/files/thin_sweaty_man_5778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6800" y="391026"/>
              <a:ext cx="2362200" cy="2880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971800"/>
            <a:ext cx="4800600" cy="1600200"/>
          </a:xfrm>
        </p:spPr>
        <p:txBody>
          <a:bodyPr/>
          <a:lstStyle/>
          <a:p>
            <a:pPr marL="239713" indent="-514350" eaLnBrk="1" hangingPunct="1">
              <a:spcBef>
                <a:spcPct val="0"/>
              </a:spcBef>
              <a:buFont typeface="Candara" pitchFamily="34" charset="0"/>
              <a:buAutoNum type="arabicPeriod" startAt="6"/>
            </a:pPr>
            <a:r>
              <a:rPr lang="en-US" sz="3200" smtClean="0"/>
              <a:t>-sensation of the environment</a:t>
            </a:r>
            <a:endParaRPr lang="en-US" smtClean="0"/>
          </a:p>
        </p:txBody>
      </p:sp>
      <p:pic>
        <p:nvPicPr>
          <p:cNvPr id="16388" name="Picture 4" descr="http://www.eventective.com/photo/223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971800"/>
            <a:ext cx="33734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0" y="56388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marL="239713" indent="-514350">
              <a:buClr>
                <a:schemeClr val="accent1"/>
              </a:buClr>
              <a:buSzPct val="80000"/>
              <a:buFont typeface="Candara" pitchFamily="34" charset="0"/>
              <a:buAutoNum type="arabicPeriod" startAt="7"/>
            </a:pPr>
            <a:r>
              <a:rPr lang="en-US" sz="3200">
                <a:latin typeface="Candara" pitchFamily="34" charset="0"/>
              </a:rPr>
              <a:t>-immune response</a:t>
            </a:r>
            <a:endParaRPr lang="en-US" sz="280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u="sng">
                <a:solidFill>
                  <a:schemeClr val="tx2">
                    <a:shade val="85000"/>
                    <a:satMod val="150000"/>
                  </a:schemeClr>
                </a:solidFill>
              </a:rPr>
              <a:t>Structure</a:t>
            </a:r>
            <a:r>
              <a:rPr>
                <a:solidFill>
                  <a:schemeClr val="tx2">
                    <a:shade val="85000"/>
                    <a:satMod val="150000"/>
                  </a:schemeClr>
                </a:solidFill>
              </a:rPr>
              <a:t> of skin: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838200"/>
            <a:ext cx="876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r>
              <a:rPr lang="en-US" sz="3200" dirty="0">
                <a:latin typeface="Candara" pitchFamily="34" charset="0"/>
              </a:rPr>
              <a:t>-contains all 4 tissue types! (can you name them?)</a:t>
            </a:r>
          </a:p>
          <a:p>
            <a:r>
              <a:rPr lang="en-US" sz="3200" dirty="0" smtClean="0">
                <a:latin typeface="Candara" pitchFamily="34" charset="0"/>
              </a:rPr>
              <a:t>                                                -3 main layers:</a:t>
            </a:r>
            <a:endParaRPr lang="en-US" sz="3200" dirty="0">
              <a:latin typeface="Candara" pitchFamily="34" charset="0"/>
            </a:endParaRP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800" dirty="0">
              <a:latin typeface="Candara" pitchFamily="34" charset="0"/>
            </a:endParaRPr>
          </a:p>
        </p:txBody>
      </p:sp>
      <p:pic>
        <p:nvPicPr>
          <p:cNvPr id="7172" name="Picture 2" descr="http://www.nlm.nih.gov/medlineplus/ency/images/ency/fullsize/19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981200"/>
            <a:ext cx="5810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Brace 11"/>
          <p:cNvSpPr/>
          <p:nvPr/>
        </p:nvSpPr>
        <p:spPr>
          <a:xfrm>
            <a:off x="5334000" y="2743200"/>
            <a:ext cx="457200" cy="457200"/>
          </a:xfrm>
          <a:prstGeom prst="rightBrace">
            <a:avLst>
              <a:gd name="adj1" fmla="val 37500"/>
              <a:gd name="adj2" fmla="val 50000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5334000" y="3276600"/>
            <a:ext cx="457200" cy="1143000"/>
          </a:xfrm>
          <a:prstGeom prst="rightBrace">
            <a:avLst>
              <a:gd name="adj1" fmla="val 37500"/>
              <a:gd name="adj2" fmla="val 50000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5334000" y="4495800"/>
            <a:ext cx="457200" cy="685800"/>
          </a:xfrm>
          <a:prstGeom prst="rightBrace">
            <a:avLst>
              <a:gd name="adj1" fmla="val 37500"/>
              <a:gd name="adj2" fmla="val 50000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91200" y="2743200"/>
            <a:ext cx="312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ndara" pitchFamily="34" charset="0"/>
              </a:rPr>
              <a:t>Epidermis</a:t>
            </a:r>
            <a:r>
              <a:rPr lang="en-US" sz="2400">
                <a:latin typeface="Candara" pitchFamily="34" charset="0"/>
              </a:rPr>
              <a:t>	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91200" y="3581400"/>
            <a:ext cx="312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ndara" pitchFamily="34" charset="0"/>
              </a:rPr>
              <a:t>Dermis</a:t>
            </a:r>
            <a:r>
              <a:rPr lang="en-US" sz="2400">
                <a:latin typeface="Candara" pitchFamily="34" charset="0"/>
              </a:rPr>
              <a:t>	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91200" y="4572000"/>
            <a:ext cx="312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ndara" pitchFamily="34" charset="0"/>
              </a:rPr>
              <a:t>Hypodermis</a:t>
            </a:r>
            <a:r>
              <a:rPr lang="en-US" sz="2400">
                <a:latin typeface="Candara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839200" cy="762000"/>
          </a:xfrm>
        </p:spPr>
        <p:txBody>
          <a:bodyPr/>
          <a:lstStyle/>
          <a:p>
            <a:pPr marL="0" indent="-273050" eaLnBrk="1" hangingPunct="1">
              <a:spcBef>
                <a:spcPct val="0"/>
              </a:spcBef>
            </a:pPr>
            <a:r>
              <a:rPr lang="en-US" b="1" dirty="0" smtClean="0"/>
              <a:t>Epidermis- </a:t>
            </a:r>
            <a:r>
              <a:rPr lang="en-US" dirty="0" smtClean="0"/>
              <a:t>several layers of epithelium called “strata”</a:t>
            </a:r>
          </a:p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en-US" sz="2400" i="1" dirty="0">
                <a:cs typeface="Times New Roman" pitchFamily="18" charset="0"/>
              </a:rPr>
              <a:t>	</a:t>
            </a:r>
            <a:r>
              <a:rPr lang="en-US" sz="2400" i="1" dirty="0" err="1">
                <a:latin typeface="+mn-lt"/>
                <a:cs typeface="Times New Roman" pitchFamily="18" charset="0"/>
              </a:rPr>
              <a:t>corneum</a:t>
            </a:r>
            <a:r>
              <a:rPr lang="en-US" sz="2400" i="1" dirty="0">
                <a:latin typeface="+mn-lt"/>
                <a:cs typeface="Times New Roman" pitchFamily="18" charset="0"/>
              </a:rPr>
              <a:t>- </a:t>
            </a:r>
            <a:r>
              <a:rPr lang="en-US" sz="2400" dirty="0">
                <a:latin typeface="+mn-lt"/>
                <a:cs typeface="Times New Roman" pitchFamily="18" charset="0"/>
              </a:rPr>
              <a:t>uppermost layer of </a:t>
            </a:r>
            <a:r>
              <a:rPr lang="en-US" sz="2400" b="1" u="sng" dirty="0">
                <a:latin typeface="+mn-lt"/>
                <a:cs typeface="Times New Roman" pitchFamily="18" charset="0"/>
              </a:rPr>
              <a:t>dead</a:t>
            </a:r>
            <a:r>
              <a:rPr lang="en-US" sz="2400" dirty="0">
                <a:latin typeface="+mn-lt"/>
                <a:cs typeface="Times New Roman" pitchFamily="18" charset="0"/>
              </a:rPr>
              <a:t> cells</a:t>
            </a:r>
          </a:p>
          <a:p>
            <a:pPr indent="457200"/>
            <a:r>
              <a:rPr lang="en-US" sz="2400" dirty="0">
                <a:latin typeface="+mn-lt"/>
                <a:cs typeface="Times New Roman" pitchFamily="18" charset="0"/>
              </a:rPr>
              <a:t>		      contains the tough, waterproof protein </a:t>
            </a:r>
            <a:r>
              <a:rPr lang="en-US" sz="2400" b="1" u="sng" dirty="0" smtClean="0">
                <a:latin typeface="+mn-lt"/>
                <a:cs typeface="Times New Roman" pitchFamily="18" charset="0"/>
              </a:rPr>
              <a:t>keratin</a:t>
            </a:r>
          </a:p>
          <a:p>
            <a:pPr indent="457200"/>
            <a:r>
              <a:rPr lang="en-US" sz="2400" dirty="0" smtClean="0">
                <a:latin typeface="+mn-lt"/>
                <a:cs typeface="Times New Roman" pitchFamily="18" charset="0"/>
              </a:rPr>
              <a:t> 	</a:t>
            </a:r>
            <a:r>
              <a:rPr lang="en-US" sz="2400" i="1" dirty="0" err="1" smtClean="0">
                <a:latin typeface="+mn-lt"/>
                <a:cs typeface="Times New Roman" pitchFamily="18" charset="0"/>
              </a:rPr>
              <a:t>lucidum</a:t>
            </a:r>
            <a:r>
              <a:rPr lang="en-US" sz="2400" i="1" dirty="0" smtClean="0">
                <a:latin typeface="+mn-lt"/>
                <a:cs typeface="Times New Roman" pitchFamily="18" charset="0"/>
              </a:rPr>
              <a:t>- (</a:t>
            </a:r>
            <a:r>
              <a:rPr lang="en-US" sz="2400" u="sng" dirty="0" smtClean="0">
                <a:latin typeface="+mn-lt"/>
                <a:cs typeface="Times New Roman" pitchFamily="18" charset="0"/>
              </a:rPr>
              <a:t>only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in “thick skin”)</a:t>
            </a:r>
            <a:endParaRPr lang="en-US" sz="2400" dirty="0" smtClean="0">
              <a:latin typeface="+mn-lt"/>
            </a:endParaRPr>
          </a:p>
          <a:p>
            <a:pPr indent="457200" eaLnBrk="0" hangingPunct="0"/>
            <a:r>
              <a:rPr lang="en-US" sz="2400" dirty="0">
                <a:latin typeface="+mn-lt"/>
                <a:cs typeface="Times New Roman" pitchFamily="18" charset="0"/>
              </a:rPr>
              <a:t>	</a:t>
            </a:r>
            <a:r>
              <a:rPr lang="en-US" sz="2400" i="1" dirty="0" err="1">
                <a:latin typeface="+mn-lt"/>
                <a:cs typeface="Times New Roman" pitchFamily="18" charset="0"/>
              </a:rPr>
              <a:t>granulosum</a:t>
            </a:r>
            <a:r>
              <a:rPr lang="en-US" sz="2400" i="1" dirty="0">
                <a:latin typeface="+mn-lt"/>
                <a:cs typeface="Times New Roman" pitchFamily="18" charset="0"/>
              </a:rPr>
              <a:t>-</a:t>
            </a:r>
            <a:endParaRPr lang="en-US" sz="2400" dirty="0">
              <a:latin typeface="+mn-lt"/>
            </a:endParaRPr>
          </a:p>
          <a:p>
            <a:pPr indent="457200" eaLnBrk="0" hangingPunct="0"/>
            <a:r>
              <a:rPr lang="en-US" sz="2400" i="1" dirty="0">
                <a:latin typeface="+mn-lt"/>
                <a:cs typeface="Times New Roman" pitchFamily="18" charset="0"/>
              </a:rPr>
              <a:t>	</a:t>
            </a:r>
            <a:r>
              <a:rPr lang="en-US" sz="2400" i="1" dirty="0" err="1">
                <a:latin typeface="+mn-lt"/>
                <a:cs typeface="Times New Roman" pitchFamily="18" charset="0"/>
              </a:rPr>
              <a:t>spinosum</a:t>
            </a:r>
            <a:r>
              <a:rPr lang="en-US" sz="2400" i="1" dirty="0">
                <a:latin typeface="+mn-lt"/>
                <a:cs typeface="Times New Roman" pitchFamily="18" charset="0"/>
              </a:rPr>
              <a:t>- </a:t>
            </a:r>
          </a:p>
          <a:p>
            <a:pPr indent="457200" eaLnBrk="0" hangingPunct="0"/>
            <a:r>
              <a:rPr lang="en-US" sz="2400" i="1" dirty="0">
                <a:latin typeface="+mn-lt"/>
                <a:cs typeface="Times New Roman" pitchFamily="18" charset="0"/>
              </a:rPr>
              <a:t>	</a:t>
            </a:r>
            <a:r>
              <a:rPr lang="en-US" sz="2400" i="1" dirty="0" err="1">
                <a:latin typeface="+mn-lt"/>
                <a:cs typeface="Times New Roman" pitchFamily="18" charset="0"/>
              </a:rPr>
              <a:t>basale</a:t>
            </a:r>
            <a:r>
              <a:rPr lang="en-US" sz="2400" i="1" dirty="0">
                <a:latin typeface="+mn-lt"/>
                <a:cs typeface="Times New Roman" pitchFamily="18" charset="0"/>
              </a:rPr>
              <a:t>-</a:t>
            </a:r>
            <a:r>
              <a:rPr lang="en-US" sz="2400" dirty="0">
                <a:latin typeface="+mn-lt"/>
                <a:cs typeface="Times New Roman" pitchFamily="18" charset="0"/>
              </a:rPr>
              <a:t> where mitosis occurs, the “newest skin”</a:t>
            </a:r>
          </a:p>
          <a:p>
            <a:pPr indent="457200" eaLnBrk="0" hangingPunct="0"/>
            <a:r>
              <a:rPr lang="en-US" sz="2400" dirty="0">
                <a:latin typeface="+mn-lt"/>
                <a:cs typeface="Times New Roman" pitchFamily="18" charset="0"/>
              </a:rPr>
              <a:t>		 </a:t>
            </a:r>
            <a:r>
              <a:rPr lang="en-US" sz="2400" dirty="0" err="1">
                <a:latin typeface="+mn-lt"/>
                <a:cs typeface="Times New Roman" pitchFamily="18" charset="0"/>
              </a:rPr>
              <a:t>melanocytes</a:t>
            </a:r>
            <a:r>
              <a:rPr lang="en-US" sz="2400" dirty="0">
                <a:latin typeface="+mn-lt"/>
                <a:cs typeface="Times New Roman" pitchFamily="18" charset="0"/>
              </a:rPr>
              <a:t> here pigment the skin</a:t>
            </a:r>
          </a:p>
          <a:p>
            <a:pPr indent="457200" eaLnBrk="0" hangingPunct="0"/>
            <a:r>
              <a:rPr lang="en-US" sz="2400" dirty="0"/>
              <a:t>				</a:t>
            </a:r>
          </a:p>
        </p:txBody>
      </p:sp>
      <p:pic>
        <p:nvPicPr>
          <p:cNvPr id="8196" name="Picture 11" descr="e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14713"/>
            <a:ext cx="91440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ric\Documents\human bio\integumentary system\skin s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9100"/>
            <a:ext cx="50292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1295400"/>
          </a:xfrm>
        </p:spPr>
        <p:txBody>
          <a:bodyPr/>
          <a:lstStyle/>
          <a:p>
            <a:pPr marL="0" indent="-273050" eaLnBrk="1" hangingPunct="1">
              <a:spcBef>
                <a:spcPct val="0"/>
              </a:spcBef>
            </a:pPr>
            <a:r>
              <a:rPr lang="en-US" b="1" dirty="0" smtClean="0"/>
              <a:t>Dermis- </a:t>
            </a:r>
            <a:r>
              <a:rPr lang="en-US" dirty="0" smtClean="0"/>
              <a:t>mostly connective tissue (tough </a:t>
            </a:r>
            <a:r>
              <a:rPr lang="en-US" b="1" u="sng" dirty="0" smtClean="0"/>
              <a:t>collagen</a:t>
            </a:r>
            <a:r>
              <a:rPr lang="en-US" dirty="0" smtClean="0"/>
              <a:t> and stretchy </a:t>
            </a:r>
            <a:r>
              <a:rPr lang="en-US" b="1" u="sng" dirty="0" err="1" smtClean="0"/>
              <a:t>elastin</a:t>
            </a:r>
            <a:r>
              <a:rPr lang="en-US" dirty="0" smtClean="0"/>
              <a:t> fibers) and highly vascular 	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dirty="0" smtClean="0"/>
              <a:t>contains the following:</a:t>
            </a: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4572000" y="1295400"/>
            <a:ext cx="4572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en-US" sz="2400" dirty="0">
                <a:latin typeface="+mn-lt"/>
                <a:cs typeface="Times New Roman" pitchFamily="18" charset="0"/>
              </a:rPr>
              <a:t>-sweat glands</a:t>
            </a:r>
          </a:p>
          <a:p>
            <a:pPr indent="457200" eaLnBrk="0" hangingPunct="0"/>
            <a:r>
              <a:rPr lang="en-US" sz="2400" dirty="0">
                <a:latin typeface="+mn-lt"/>
                <a:cs typeface="Times New Roman" pitchFamily="18" charset="0"/>
              </a:rPr>
              <a:t>-sebaceous glands: produce 	oil (near hair follicles)</a:t>
            </a:r>
            <a:endParaRPr lang="en-US" sz="2400" dirty="0">
              <a:latin typeface="+mn-lt"/>
            </a:endParaRPr>
          </a:p>
          <a:p>
            <a:pPr indent="457200" eaLnBrk="0" hangingPunct="0"/>
            <a:r>
              <a:rPr lang="en-US" sz="2400" dirty="0">
                <a:latin typeface="+mn-lt"/>
                <a:cs typeface="Times New Roman" pitchFamily="18" charset="0"/>
              </a:rPr>
              <a:t>-hair follicles : epithelial 	“tubes” that grow hair</a:t>
            </a:r>
            <a:endParaRPr lang="en-US" sz="2400" dirty="0">
              <a:latin typeface="+mn-lt"/>
            </a:endParaRPr>
          </a:p>
          <a:p>
            <a:pPr indent="457200" eaLnBrk="0" hangingPunct="0"/>
            <a:r>
              <a:rPr lang="en-US" sz="2400" dirty="0">
                <a:latin typeface="+mn-lt"/>
                <a:cs typeface="Times New Roman" pitchFamily="18" charset="0"/>
              </a:rPr>
              <a:t>-hair: made of keratin 	(protein) &amp; melanin 	(pigment)</a:t>
            </a:r>
            <a:endParaRPr lang="en-US" sz="2400" dirty="0">
              <a:latin typeface="+mn-lt"/>
            </a:endParaRPr>
          </a:p>
          <a:p>
            <a:pPr indent="457200" eaLnBrk="0" hangingPunct="0"/>
            <a:r>
              <a:rPr lang="en-US" sz="2400" dirty="0">
                <a:latin typeface="+mn-lt"/>
                <a:cs typeface="Times New Roman" pitchFamily="18" charset="0"/>
              </a:rPr>
              <a:t>-</a:t>
            </a:r>
            <a:r>
              <a:rPr lang="en-US" sz="2400" dirty="0" err="1">
                <a:latin typeface="+mn-lt"/>
                <a:cs typeface="Times New Roman" pitchFamily="18" charset="0"/>
              </a:rPr>
              <a:t>arrector</a:t>
            </a:r>
            <a:r>
              <a:rPr lang="en-US" sz="2400" dirty="0"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+mn-lt"/>
                <a:cs typeface="Times New Roman" pitchFamily="18" charset="0"/>
              </a:rPr>
              <a:t>pili</a:t>
            </a:r>
            <a:r>
              <a:rPr lang="en-US" sz="2400" dirty="0">
                <a:latin typeface="+mn-lt"/>
                <a:cs typeface="Times New Roman" pitchFamily="18" charset="0"/>
              </a:rPr>
              <a:t> muscle: make 	hair stand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up</a:t>
            </a:r>
          </a:p>
          <a:p>
            <a:pPr indent="457200" eaLnBrk="0" hangingPunct="0"/>
            <a:r>
              <a:rPr lang="en-US" sz="2400" dirty="0" smtClean="0">
                <a:latin typeface="+mn-lt"/>
              </a:rPr>
              <a:t>- blood vessels (capillaries)</a:t>
            </a:r>
            <a:endParaRPr lang="en-US" sz="2400" dirty="0">
              <a:latin typeface="+mn-lt"/>
            </a:endParaRPr>
          </a:p>
          <a:p>
            <a:pPr indent="457200" eaLnBrk="0" hangingPunct="0"/>
            <a:r>
              <a:rPr lang="en-US" sz="2400" dirty="0">
                <a:latin typeface="+mn-lt"/>
                <a:cs typeface="Times New Roman" pitchFamily="18" charset="0"/>
              </a:rPr>
              <a:t>-sensory receptors: 	</a:t>
            </a:r>
            <a:r>
              <a:rPr lang="en-US" sz="2400" dirty="0" smtClean="0">
                <a:latin typeface="+mn-lt"/>
                <a:cs typeface="Times New Roman" pitchFamily="18" charset="0"/>
              </a:rPr>
              <a:t>(nerve endings)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4"/>
          <p:cNvGrpSpPr>
            <a:grpSpLocks/>
          </p:cNvGrpSpPr>
          <p:nvPr/>
        </p:nvGrpSpPr>
        <p:grpSpPr bwMode="auto">
          <a:xfrm>
            <a:off x="0" y="1295400"/>
            <a:ext cx="9155113" cy="4297363"/>
            <a:chOff x="-1" y="838200"/>
            <a:chExt cx="9154339" cy="4297680"/>
          </a:xfrm>
        </p:grpSpPr>
        <p:pic>
          <p:nvPicPr>
            <p:cNvPr id="11268" name="Picture 6" descr="http://www.exploringnature.org/graphics/anatomy/sensory%20organs.jpg">
              <a:hlinkClick r:id="" action="ppaction://noaction">
                <a:snd r:embed="rId2" name="push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838200"/>
              <a:ext cx="5314596" cy="42976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269" name="Picture 4" descr="http://www.bio.miami.edu/~cmallery/150/neuro/c7.49.3.ski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67325" y="838200"/>
              <a:ext cx="3887013" cy="42976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/>
          <a:lstStyle/>
          <a:p>
            <a:pPr indent="-273050"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800" b="1" kern="0" dirty="0">
                <a:latin typeface="+mn-lt"/>
                <a:ea typeface="+mn-lt"/>
                <a:cs typeface="+mn-lt"/>
              </a:rPr>
              <a:t>Nerve ending of the skin- </a:t>
            </a:r>
            <a:r>
              <a:rPr lang="en-US" sz="2800" kern="0" dirty="0">
                <a:latin typeface="+mn-lt"/>
                <a:ea typeface="+mn-lt"/>
                <a:cs typeface="+mn-lt"/>
              </a:rPr>
              <a:t>(</a:t>
            </a:r>
            <a:r>
              <a:rPr lang="en-US" sz="2800" kern="0" dirty="0" err="1">
                <a:latin typeface="+mn-lt"/>
                <a:ea typeface="+mn-lt"/>
                <a:cs typeface="+mn-lt"/>
              </a:rPr>
              <a:t>cutaneous</a:t>
            </a:r>
            <a:r>
              <a:rPr lang="en-US" sz="2800" kern="0" dirty="0">
                <a:latin typeface="+mn-lt"/>
                <a:ea typeface="+mn-lt"/>
                <a:cs typeface="+mn-lt"/>
              </a:rPr>
              <a:t> sensory receptors)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38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There are receptors for:</a:t>
            </a:r>
            <a:endParaRPr lang="en-US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6019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Cold</a:t>
            </a:r>
            <a:endParaRPr lang="en-US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63963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Hot</a:t>
            </a:r>
            <a:endParaRPr lang="en-US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6019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Pain</a:t>
            </a:r>
            <a:endParaRPr lang="en-US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63963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Tickle</a:t>
            </a:r>
            <a:endParaRPr lang="en-US" sz="2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6019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Itch</a:t>
            </a:r>
            <a:endParaRPr lang="en-US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63963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Pressure</a:t>
            </a:r>
            <a:endParaRPr lang="en-US" sz="2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6019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Light Touch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cf-online.com/german/25_d/images25_d/sweat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23749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8" descr="http://z.hubpages.com/u/291290_f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4191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9" descr="C:\Users\Eric\Documents\human bio\integumentary system\follicle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46069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1" descr="http://pds7.egloos.com/pds/200802/12/36/e0091436_47b0f581cf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429000"/>
            <a:ext cx="44196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9900</TotalTime>
  <Words>213</Words>
  <Application>Microsoft Office PowerPoint</Application>
  <PresentationFormat>On-screen Show (4:3)</PresentationFormat>
  <Paragraphs>62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Candara</vt:lpstr>
      <vt:lpstr>Times New Roman</vt:lpstr>
      <vt:lpstr>Wingdings 2</vt:lpstr>
      <vt:lpstr>Human</vt:lpstr>
      <vt:lpstr>Integumentary System (Ch. 6)</vt:lpstr>
      <vt:lpstr>Functions of skin:</vt:lpstr>
      <vt:lpstr>PowerPoint Presentation</vt:lpstr>
      <vt:lpstr>PowerPoint Presentation</vt:lpstr>
      <vt:lpstr>Structure of skin: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Thick vs. Thin Skin</vt:lpstr>
    </vt:vector>
  </TitlesOfParts>
  <Company>OHSU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Integumentary System</dc:title>
  <dc:creator>Eric Peterson</dc:creator>
  <cp:lastModifiedBy>Peterson, Eric</cp:lastModifiedBy>
  <cp:revision>498</cp:revision>
  <cp:lastPrinted>2014-10-20T15:45:58Z</cp:lastPrinted>
  <dcterms:created xsi:type="dcterms:W3CDTF">2009-10-19T02:32:35Z</dcterms:created>
  <dcterms:modified xsi:type="dcterms:W3CDTF">2014-10-20T22:15:18Z</dcterms:modified>
</cp:coreProperties>
</file>