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8" r:id="rId9"/>
    <p:sldId id="267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CB01-8F5C-4AEF-93EC-68D24DEE43BA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7A69-FF09-47A9-BFE3-7A144CCAB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CB01-8F5C-4AEF-93EC-68D24DEE43BA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7A69-FF09-47A9-BFE3-7A144CCAB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CB01-8F5C-4AEF-93EC-68D24DEE43BA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7A69-FF09-47A9-BFE3-7A144CCAB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CB01-8F5C-4AEF-93EC-68D24DEE43BA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7A69-FF09-47A9-BFE3-7A144CCAB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CB01-8F5C-4AEF-93EC-68D24DEE43BA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7A69-FF09-47A9-BFE3-7A144CCAB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CB01-8F5C-4AEF-93EC-68D24DEE43BA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7A69-FF09-47A9-BFE3-7A144CCAB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CB01-8F5C-4AEF-93EC-68D24DEE43BA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7A69-FF09-47A9-BFE3-7A144CCAB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CB01-8F5C-4AEF-93EC-68D24DEE43BA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7A69-FF09-47A9-BFE3-7A144CCAB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CB01-8F5C-4AEF-93EC-68D24DEE43BA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7A69-FF09-47A9-BFE3-7A144CCAB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CB01-8F5C-4AEF-93EC-68D24DEE43BA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7A69-FF09-47A9-BFE3-7A144CCAB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CB01-8F5C-4AEF-93EC-68D24DEE43BA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7A69-FF09-47A9-BFE3-7A144CCAB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ACB01-8F5C-4AEF-93EC-68D24DEE43BA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67A69-FF09-47A9-BFE3-7A144CCAB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oweb.uwlax.edu/bio203/s2008/bingen_sama/menin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"/>
            <a:ext cx="7010400" cy="52273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379720"/>
            <a:ext cx="9159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Meninges</a:t>
            </a:r>
            <a:r>
              <a:rPr lang="en-US" sz="2400" b="1" dirty="0"/>
              <a:t>	</a:t>
            </a:r>
            <a:r>
              <a:rPr lang="en-US" sz="2400" b="1" dirty="0" smtClean="0"/>
              <a:t>	Dura </a:t>
            </a:r>
            <a:r>
              <a:rPr lang="en-US" sz="2400" b="1" dirty="0"/>
              <a:t>mater	-tough leathery outer covering</a:t>
            </a:r>
            <a:endParaRPr lang="en-US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membranes</a:t>
            </a:r>
            <a:r>
              <a:rPr lang="en-US" sz="2400" b="1" dirty="0"/>
              <a:t>	</a:t>
            </a:r>
            <a:r>
              <a:rPr lang="en-US" sz="2400" b="1" dirty="0" smtClean="0"/>
              <a:t>	Arachnoid</a:t>
            </a:r>
            <a:r>
              <a:rPr lang="en-US" sz="2400" b="1" dirty="0"/>
              <a:t>	-web like middle </a:t>
            </a:r>
            <a:r>
              <a:rPr lang="en-US" sz="2400" b="1" dirty="0" smtClean="0"/>
              <a:t>layer (vascular)</a:t>
            </a:r>
            <a:endParaRPr lang="en-US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</a:rPr>
              <a:t>r coverings)</a:t>
            </a:r>
            <a:r>
              <a:rPr lang="en-US" sz="2400" b="1" dirty="0"/>
              <a:t>	</a:t>
            </a:r>
            <a:r>
              <a:rPr lang="en-US" sz="2400" b="1" dirty="0" smtClean="0"/>
              <a:t>	Pia </a:t>
            </a:r>
            <a:r>
              <a:rPr lang="en-US" sz="2400" b="1" dirty="0"/>
              <a:t>Mater	</a:t>
            </a:r>
            <a:r>
              <a:rPr lang="en-US" sz="2400" b="1" dirty="0" smtClean="0"/>
              <a:t>-inner </a:t>
            </a:r>
            <a:r>
              <a:rPr lang="en-US" sz="2400" b="1" dirty="0"/>
              <a:t>most </a:t>
            </a:r>
            <a:r>
              <a:rPr lang="en-US" sz="2400" b="1" dirty="0" smtClean="0"/>
              <a:t>layer (very thin)</a:t>
            </a:r>
            <a:r>
              <a:rPr lang="en-US" b="1" dirty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ontrol.tfe.umu.se/Ian/CSF/CSF_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04800"/>
            <a:ext cx="5543550" cy="6065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cholarpedia.org/wiki/images/thumb/9/9d/Hypo_pit.jpg/500px-Hypo_p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"/>
            <a:ext cx="6467323" cy="5334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53340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Pituitary gland</a:t>
            </a:r>
            <a:r>
              <a:rPr lang="en-US" sz="2800" b="1" dirty="0"/>
              <a:t>	endocrine gland – secretes hormones </a:t>
            </a:r>
            <a:r>
              <a:rPr lang="en-US" sz="2800" b="1" dirty="0" smtClean="0"/>
              <a:t>			that </a:t>
            </a:r>
            <a:r>
              <a:rPr lang="en-US" sz="2800" b="1" dirty="0"/>
              <a:t>control 	</a:t>
            </a:r>
            <a:r>
              <a:rPr lang="en-US" sz="2800" b="1" dirty="0" smtClean="0"/>
              <a:t>the </a:t>
            </a:r>
            <a:r>
              <a:rPr lang="en-US" sz="2800" b="1" dirty="0"/>
              <a:t>activity of many other </a:t>
            </a:r>
            <a:r>
              <a:rPr lang="en-US" sz="2800" b="1" dirty="0" smtClean="0"/>
              <a:t>			endocrine glands</a:t>
            </a:r>
            <a:r>
              <a:rPr lang="en-US" sz="2800" dirty="0"/>
              <a:t>	</a:t>
            </a:r>
            <a:r>
              <a:rPr lang="en-US" sz="2800" dirty="0" smtClean="0"/>
              <a:t>-</a:t>
            </a:r>
            <a:r>
              <a:rPr lang="en-US" sz="2800" b="1" dirty="0" smtClean="0"/>
              <a:t>“the master </a:t>
            </a:r>
            <a:r>
              <a:rPr lang="en-US" sz="2800" b="1" dirty="0"/>
              <a:t>gland”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habstudents.com/wp-content/uploads/2010/09/cranial_ner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001000" cy="6400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aboutcancer.com/54244-004-892C5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910" y="152400"/>
            <a:ext cx="8846634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shands.org/health/graphics/images/en/1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6324600" cy="5867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5800" y="2286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Cerebrum= (higher level processes)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371600" y="786104"/>
            <a:ext cx="4495800" cy="2819400"/>
          </a:xfrm>
          <a:prstGeom prst="ellipse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3" idx="1"/>
          </p:cNvCxnSpPr>
          <p:nvPr/>
        </p:nvCxnSpPr>
        <p:spPr>
          <a:xfrm>
            <a:off x="1524000" y="685800"/>
            <a:ext cx="505995" cy="5131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19500" y="4800600"/>
            <a:ext cx="578575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/>
              <a:t>Hemispheres 	-R&amp;L halves</a:t>
            </a:r>
            <a:endParaRPr lang="en-US" sz="2800" dirty="0"/>
          </a:p>
          <a:p>
            <a:pPr>
              <a:spcAft>
                <a:spcPts val="1200"/>
              </a:spcAft>
            </a:pPr>
            <a:r>
              <a:rPr lang="en-US" sz="2800" b="1" dirty="0" smtClean="0"/>
              <a:t>Long</a:t>
            </a:r>
            <a:r>
              <a:rPr lang="en-US" sz="2800" b="1" dirty="0"/>
              <a:t>. Fissure	-crack separating </a:t>
            </a:r>
            <a:r>
              <a:rPr lang="en-US" sz="2800" b="1" dirty="0" smtClean="0"/>
              <a:t>				hemispheres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hjuland.tripod.com/9/brain-limb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90600"/>
            <a:ext cx="5867400" cy="524130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937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Corpus callosum  -dense white matter connecting 					hemispheres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28800" y="685800"/>
            <a:ext cx="1676400" cy="1981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5159478" cy="35411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4267200"/>
            <a:ext cx="94814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frontal lobe	</a:t>
            </a:r>
            <a:r>
              <a:rPr lang="en-US" sz="2800" b="1" dirty="0" smtClean="0"/>
              <a:t>		-</a:t>
            </a:r>
            <a:r>
              <a:rPr lang="en-US" sz="2800" b="1" dirty="0"/>
              <a:t>thought, memory, decisions</a:t>
            </a:r>
            <a:endParaRPr lang="en-US" sz="2800" dirty="0"/>
          </a:p>
          <a:p>
            <a:r>
              <a:rPr lang="en-US" sz="2800" b="1" dirty="0" smtClean="0"/>
              <a:t>parietal </a:t>
            </a:r>
            <a:r>
              <a:rPr lang="en-US" sz="2800" b="1" dirty="0"/>
              <a:t>lobe	</a:t>
            </a:r>
            <a:r>
              <a:rPr lang="en-US" sz="2800" b="1" dirty="0" smtClean="0"/>
              <a:t>	-</a:t>
            </a:r>
            <a:r>
              <a:rPr lang="en-US" sz="2800" b="1" dirty="0"/>
              <a:t>hearing, </a:t>
            </a:r>
            <a:r>
              <a:rPr lang="en-US" sz="2800" b="1" dirty="0" smtClean="0"/>
              <a:t>sensory speech</a:t>
            </a:r>
            <a:endParaRPr lang="en-US" sz="2800" dirty="0"/>
          </a:p>
          <a:p>
            <a:r>
              <a:rPr lang="en-US" sz="2800" b="1" dirty="0" smtClean="0"/>
              <a:t>occipital </a:t>
            </a:r>
            <a:r>
              <a:rPr lang="en-US" sz="2800" b="1" dirty="0"/>
              <a:t>lobe	</a:t>
            </a:r>
            <a:r>
              <a:rPr lang="en-US" sz="2800" b="1" dirty="0" smtClean="0"/>
              <a:t>	-</a:t>
            </a:r>
            <a:r>
              <a:rPr lang="en-US" sz="2800" b="1" dirty="0"/>
              <a:t>visual</a:t>
            </a:r>
            <a:endParaRPr lang="en-US" sz="2800" dirty="0"/>
          </a:p>
          <a:p>
            <a:r>
              <a:rPr lang="en-US" sz="2800" b="1" dirty="0" smtClean="0"/>
              <a:t>temporal lobe 		-</a:t>
            </a:r>
            <a:r>
              <a:rPr lang="en-US" sz="2800" b="1" dirty="0"/>
              <a:t>hearing</a:t>
            </a:r>
            <a:endParaRPr lang="en-US" sz="2800" dirty="0"/>
          </a:p>
          <a:p>
            <a:r>
              <a:rPr lang="en-US" sz="2800" b="1" dirty="0" smtClean="0"/>
              <a:t>Insula (behind temporal lobe)	-motor speech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219200"/>
            <a:ext cx="3281553" cy="2514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1200" y="6959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Insula</a:t>
            </a:r>
            <a:endParaRPr lang="en-US" sz="28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352005" y="1143000"/>
            <a:ext cx="604317" cy="10847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21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457200"/>
            <a:ext cx="9067800" cy="4029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1" y="426720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lateral Ventricles</a:t>
            </a:r>
            <a:r>
              <a:rPr lang="en-US" sz="2800" b="1" dirty="0"/>
              <a:t>	-large central </a:t>
            </a:r>
            <a:r>
              <a:rPr lang="en-US" sz="2800" b="1" dirty="0" smtClean="0"/>
              <a:t>cavities </a:t>
            </a:r>
            <a:r>
              <a:rPr lang="en-US" sz="2800" b="1" dirty="0"/>
              <a:t>containing </a:t>
            </a:r>
            <a:r>
              <a:rPr lang="en-US" sz="2800" b="1" dirty="0" smtClean="0"/>
              <a:t>CSF. CSF 			is produced here by the </a:t>
            </a:r>
            <a:r>
              <a:rPr lang="en-US" sz="2800" b="1" i="1" dirty="0" smtClean="0"/>
              <a:t>choroid plexus </a:t>
            </a:r>
            <a:endParaRPr lang="en-US" sz="2800" dirty="0"/>
          </a:p>
          <a:p>
            <a:endParaRPr lang="en-US" sz="2800" b="1" dirty="0" smtClean="0"/>
          </a:p>
          <a:p>
            <a:r>
              <a:rPr lang="en-US" sz="2800" b="1" dirty="0" smtClean="0"/>
              <a:t>septum </a:t>
            </a:r>
            <a:r>
              <a:rPr lang="en-US" sz="2800" b="1" dirty="0" err="1"/>
              <a:t>pellucidum</a:t>
            </a:r>
            <a:r>
              <a:rPr lang="en-US" sz="2800" b="1" dirty="0"/>
              <a:t> – membrane separating R&amp;L lateral 								ventricles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81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533400" y="55626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caudate nucleus- learning, various other functions???</a:t>
            </a:r>
            <a:endParaRPr lang="en-US" sz="2800" dirty="0"/>
          </a:p>
        </p:txBody>
      </p:sp>
      <p:pic>
        <p:nvPicPr>
          <p:cNvPr id="1026" name="Picture 2" descr="http://www.lilyandbeyond.org/_/rsrc/1403477322950/home/apply-online/activation-suite/caudate-nucleus/Parkinsons2.png?height=312&amp;width=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5763844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ross section of the br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619" y="-1"/>
            <a:ext cx="7587961" cy="525780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52400" y="5257800"/>
            <a:ext cx="853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Cerebellum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(motor center) </a:t>
            </a:r>
            <a:r>
              <a:rPr lang="en-US" sz="2800" b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arbor </a:t>
            </a:r>
            <a:r>
              <a:rPr lang="en-US" sz="2800" b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vitae	- </a:t>
            </a:r>
            <a:r>
              <a:rPr lang="en-US" sz="2800" b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					“</a:t>
            </a:r>
            <a:r>
              <a:rPr lang="en-US" sz="2800" b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tree of life” white </a:t>
            </a:r>
            <a:r>
              <a:rPr lang="en-US" sz="2800" b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				matter </a:t>
            </a:r>
            <a:r>
              <a:rPr lang="en-US" sz="2800" b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sending </a:t>
            </a:r>
            <a:r>
              <a:rPr lang="en-US" sz="2800" b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motor </a:t>
            </a:r>
            <a:r>
              <a:rPr lang="en-US" sz="2800" b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signals </a:t>
            </a:r>
            <a:endParaRPr lang="en-US" sz="2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12070"/>
            <a:ext cx="5309531" cy="40713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4153907"/>
            <a:ext cx="853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optic </a:t>
            </a:r>
            <a:r>
              <a:rPr lang="en-US" sz="2800" b="1" dirty="0"/>
              <a:t>chiasma	- crossing of R&amp;L </a:t>
            </a:r>
            <a:r>
              <a:rPr lang="en-US" sz="2800" b="1" dirty="0" smtClean="0"/>
              <a:t>optic </a:t>
            </a:r>
            <a:r>
              <a:rPr lang="en-US" sz="2800" b="1" dirty="0"/>
              <a:t>nerves</a:t>
            </a:r>
            <a:endParaRPr lang="en-US" sz="2800" dirty="0"/>
          </a:p>
          <a:p>
            <a:r>
              <a:rPr lang="en-US" sz="2800" b="1" dirty="0" smtClean="0"/>
              <a:t>Infundibulum</a:t>
            </a:r>
            <a:r>
              <a:rPr lang="en-US" sz="2800" b="1" dirty="0"/>
              <a:t>	-connects pituitary </a:t>
            </a:r>
            <a:r>
              <a:rPr lang="en-US" sz="2800" b="1" dirty="0" smtClean="0"/>
              <a:t>gland </a:t>
            </a:r>
            <a:r>
              <a:rPr lang="en-US" sz="2800" b="1" dirty="0"/>
              <a:t>to </a:t>
            </a:r>
            <a:r>
              <a:rPr lang="en-US" sz="2800" b="1" dirty="0" smtClean="0"/>
              <a:t>					hypothalamus of the brain</a:t>
            </a:r>
            <a:endParaRPr lang="en-US" sz="2800" dirty="0"/>
          </a:p>
          <a:p>
            <a:r>
              <a:rPr lang="en-US" sz="2800" b="1" dirty="0" smtClean="0"/>
              <a:t>Thalamus</a:t>
            </a:r>
            <a:r>
              <a:rPr lang="en-US" sz="2800" b="1" dirty="0"/>
              <a:t>	</a:t>
            </a:r>
            <a:r>
              <a:rPr lang="en-US" sz="2800" b="1" dirty="0" smtClean="0"/>
              <a:t>	-“</a:t>
            </a:r>
            <a:r>
              <a:rPr lang="en-US" sz="2800" b="1" dirty="0"/>
              <a:t>switchboard” or processing center</a:t>
            </a:r>
            <a:endParaRPr lang="en-US" sz="2800" dirty="0"/>
          </a:p>
          <a:p>
            <a:r>
              <a:rPr lang="en-US" sz="2800" b="1" dirty="0"/>
              <a:t>		</a:t>
            </a:r>
            <a:r>
              <a:rPr lang="en-US" sz="2800" b="1" dirty="0" smtClean="0"/>
              <a:t>	(</a:t>
            </a:r>
            <a:r>
              <a:rPr lang="en-US" sz="2800" b="1" dirty="0"/>
              <a:t>integrates many processes)</a:t>
            </a:r>
            <a:endParaRPr lang="en-US" sz="2800" dirty="0"/>
          </a:p>
          <a:p>
            <a:r>
              <a:rPr lang="en-US" sz="2800" b="1" dirty="0" smtClean="0"/>
              <a:t>Pineal gland	</a:t>
            </a:r>
            <a:r>
              <a:rPr lang="en-US" sz="2800" b="1" dirty="0"/>
              <a:t>	-“clock” – sleep patterns (vestigial)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2590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Diencephalon: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8600"/>
            <a:ext cx="5029200" cy="419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4495800"/>
            <a:ext cx="800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Midbrain</a:t>
            </a:r>
            <a:r>
              <a:rPr lang="en-US" sz="2800" b="1" dirty="0"/>
              <a:t>		part of brain</a:t>
            </a:r>
            <a:r>
              <a:rPr lang="en-US" sz="2800" b="1" u="sng" dirty="0"/>
              <a:t>stem</a:t>
            </a:r>
            <a:r>
              <a:rPr lang="en-US" sz="2800" b="1" dirty="0"/>
              <a:t> </a:t>
            </a:r>
            <a:r>
              <a:rPr lang="en-US" sz="2800" dirty="0"/>
              <a:t> -</a:t>
            </a:r>
            <a:r>
              <a:rPr lang="en-US" sz="2800" b="1" dirty="0"/>
              <a:t> mostly motor</a:t>
            </a:r>
            <a:endParaRPr lang="en-US" sz="2800" dirty="0"/>
          </a:p>
          <a:p>
            <a:r>
              <a:rPr lang="en-US" sz="2800" b="1" dirty="0">
                <a:solidFill>
                  <a:srgbClr val="FF0000"/>
                </a:solidFill>
              </a:rPr>
              <a:t>Pons</a:t>
            </a:r>
            <a:r>
              <a:rPr lang="en-US" sz="2800" b="1" dirty="0"/>
              <a:t>		</a:t>
            </a:r>
            <a:r>
              <a:rPr lang="en-US" sz="2800" b="1" dirty="0" smtClean="0"/>
              <a:t>	relay </a:t>
            </a:r>
            <a:r>
              <a:rPr lang="en-US" sz="2800" b="1" dirty="0"/>
              <a:t>between cerebrum and </a:t>
            </a:r>
            <a:r>
              <a:rPr lang="en-US" sz="2800" b="1" dirty="0" smtClean="0"/>
              <a:t>				cerebellum</a:t>
            </a:r>
            <a:endParaRPr lang="en-US" sz="2800" dirty="0"/>
          </a:p>
          <a:p>
            <a:r>
              <a:rPr lang="en-US" sz="2800" b="1" dirty="0">
                <a:solidFill>
                  <a:srgbClr val="FF0000"/>
                </a:solidFill>
              </a:rPr>
              <a:t>Medulla</a:t>
            </a:r>
            <a:r>
              <a:rPr lang="en-US" sz="2800" b="1" dirty="0"/>
              <a:t>		“primitive” brain – breathing, </a:t>
            </a:r>
            <a:r>
              <a:rPr lang="en-US" sz="2800" b="1" dirty="0" smtClean="0"/>
              <a:t>				heartrate </a:t>
            </a:r>
            <a:r>
              <a:rPr lang="en-US" sz="2800" b="1" dirty="0"/>
              <a:t>– “vital center”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44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41</Words>
  <Application>Microsoft Office PowerPoint</Application>
  <PresentationFormat>On-screen Show (4:3)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MS Mincho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Hillsboro School Distreict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profile</dc:creator>
  <cp:lastModifiedBy>Peterson, Eric</cp:lastModifiedBy>
  <cp:revision>16</cp:revision>
  <dcterms:created xsi:type="dcterms:W3CDTF">2010-05-20T15:43:03Z</dcterms:created>
  <dcterms:modified xsi:type="dcterms:W3CDTF">2015-05-29T23:04:09Z</dcterms:modified>
</cp:coreProperties>
</file>