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54"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2/22/2017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299520"/>
          </a:xfrm>
        </p:spPr>
        <p:txBody>
          <a:bodyPr/>
          <a:lstStyle/>
          <a:p>
            <a:r>
              <a:rPr lang="en-US" dirty="0" smtClean="0"/>
              <a:t>6.2- SEHS- Study Design</a:t>
            </a:r>
            <a:endParaRPr lang="en-US" dirty="0"/>
          </a:p>
        </p:txBody>
      </p:sp>
      <p:pic>
        <p:nvPicPr>
          <p:cNvPr id="4" name="Picture 3"/>
          <p:cNvPicPr>
            <a:picLocks noChangeAspect="1"/>
          </p:cNvPicPr>
          <p:nvPr/>
        </p:nvPicPr>
        <p:blipFill>
          <a:blip r:embed="rId2"/>
          <a:stretch>
            <a:fillRect/>
          </a:stretch>
        </p:blipFill>
        <p:spPr>
          <a:xfrm>
            <a:off x="297592" y="2858529"/>
            <a:ext cx="4985951" cy="3323967"/>
          </a:xfrm>
          <a:prstGeom prst="rect">
            <a:avLst/>
          </a:prstGeom>
        </p:spPr>
      </p:pic>
      <p:pic>
        <p:nvPicPr>
          <p:cNvPr id="5" name="Picture 4"/>
          <p:cNvPicPr>
            <a:picLocks noChangeAspect="1"/>
          </p:cNvPicPr>
          <p:nvPr/>
        </p:nvPicPr>
        <p:blipFill>
          <a:blip r:embed="rId3"/>
          <a:stretch>
            <a:fillRect/>
          </a:stretch>
        </p:blipFill>
        <p:spPr>
          <a:xfrm>
            <a:off x="5939405" y="2605148"/>
            <a:ext cx="4897647" cy="3673235"/>
          </a:xfrm>
          <a:prstGeom prst="rect">
            <a:avLst/>
          </a:prstGeom>
        </p:spPr>
      </p:pic>
    </p:spTree>
    <p:extLst>
      <p:ext uri="{BB962C8B-B14F-4D97-AF65-F5344CB8AC3E}">
        <p14:creationId xmlns:p14="http://schemas.microsoft.com/office/powerpoint/2010/main" val="3312846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494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b="1" dirty="0" smtClean="0"/>
              <a:t>6.2.1-Fitness Tests must have the following attributes:</a:t>
            </a:r>
          </a:p>
          <a:p>
            <a:pPr lvl="1"/>
            <a:r>
              <a:rPr lang="en-US" sz="2200" b="1" u="sng" dirty="0" smtClean="0"/>
              <a:t>Specificity-</a:t>
            </a:r>
            <a:r>
              <a:rPr lang="en-US" sz="2200" dirty="0" smtClean="0"/>
              <a:t> is the test specific to the skill needed in a particular sport?</a:t>
            </a:r>
          </a:p>
          <a:p>
            <a:pPr lvl="1"/>
            <a:r>
              <a:rPr lang="en-US" sz="2200" b="1" u="sng" dirty="0" smtClean="0"/>
              <a:t>Accuracy-</a:t>
            </a:r>
            <a:r>
              <a:rPr lang="en-US" sz="2200" dirty="0" smtClean="0"/>
              <a:t> are measuring devices or equipment of sufficient quality?</a:t>
            </a:r>
          </a:p>
          <a:p>
            <a:pPr lvl="1"/>
            <a:r>
              <a:rPr lang="en-US" sz="2200" b="1" u="sng" dirty="0" smtClean="0"/>
              <a:t>Reliability-</a:t>
            </a:r>
            <a:r>
              <a:rPr lang="en-US" sz="2200" dirty="0" smtClean="0"/>
              <a:t> will the test produce similar results from one occasion to the next?</a:t>
            </a:r>
          </a:p>
          <a:p>
            <a:pPr lvl="1"/>
            <a:r>
              <a:rPr lang="en-US" sz="2200" b="1" u="sng" dirty="0" smtClean="0"/>
              <a:t>Validity-</a:t>
            </a:r>
            <a:r>
              <a:rPr lang="en-US" sz="2200" dirty="0" smtClean="0"/>
              <a:t> </a:t>
            </a:r>
            <a:r>
              <a:rPr lang="en-US" sz="2200" dirty="0" err="1" smtClean="0"/>
              <a:t>Doesthe</a:t>
            </a:r>
            <a:r>
              <a:rPr lang="en-US" sz="2200" dirty="0" smtClean="0"/>
              <a:t> test actually measure what it’s supposed to?</a:t>
            </a:r>
            <a:endParaRPr lang="en-US" sz="2200" b="1" u="sng" dirty="0"/>
          </a:p>
        </p:txBody>
      </p:sp>
    </p:spTree>
    <p:extLst>
      <p:ext uri="{BB962C8B-B14F-4D97-AF65-F5344CB8AC3E}">
        <p14:creationId xmlns:p14="http://schemas.microsoft.com/office/powerpoint/2010/main" val="2528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ircle(in)">
                                      <p:cBhvr>
                                        <p:cTn id="14" dur="2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0"/>
            <a:ext cx="10362729" cy="4301067"/>
          </a:xfrm>
        </p:spPr>
        <p:txBody>
          <a:bodyPr>
            <a:normAutofit fontScale="62500" lnSpcReduction="20000"/>
          </a:bodyPr>
          <a:lstStyle/>
          <a:p>
            <a:r>
              <a:rPr lang="en-US" sz="3800" b="1" dirty="0" smtClean="0"/>
              <a:t>6.2.2- Proper Study Design is Vital in SEHS</a:t>
            </a:r>
          </a:p>
          <a:p>
            <a:pPr lvl="1"/>
            <a:r>
              <a:rPr lang="en-US" sz="3800" b="1" u="sng" dirty="0" smtClean="0"/>
              <a:t>Control Group- </a:t>
            </a:r>
            <a:r>
              <a:rPr lang="en-US" sz="3800" dirty="0" smtClean="0"/>
              <a:t>Those not receiving any treatment or may receive a </a:t>
            </a:r>
            <a:r>
              <a:rPr lang="en-US" sz="3800" b="1" u="sng" dirty="0" smtClean="0"/>
              <a:t>placebo</a:t>
            </a:r>
            <a:r>
              <a:rPr lang="en-US" sz="3800" dirty="0" smtClean="0"/>
              <a:t>, a harmless substance that will not effect performance but subjects will be unsure of whether they received treatment or not.</a:t>
            </a:r>
          </a:p>
          <a:p>
            <a:pPr lvl="1"/>
            <a:r>
              <a:rPr lang="en-US" sz="3800" b="1" u="sng" dirty="0" smtClean="0"/>
              <a:t>Blind</a:t>
            </a:r>
            <a:r>
              <a:rPr lang="en-US" sz="3800" dirty="0" smtClean="0"/>
              <a:t> test= subjects do not know if they received treatment</a:t>
            </a:r>
          </a:p>
          <a:p>
            <a:pPr lvl="1"/>
            <a:r>
              <a:rPr lang="en-US" sz="3800" b="1" u="sng" dirty="0" smtClean="0"/>
              <a:t>Double Blind</a:t>
            </a:r>
            <a:r>
              <a:rPr lang="en-US" sz="3800" dirty="0" smtClean="0"/>
              <a:t> test= neither subjects nor experimenters know who gets treatment.</a:t>
            </a:r>
          </a:p>
          <a:p>
            <a:pPr lvl="1"/>
            <a:r>
              <a:rPr lang="en-US" sz="3800" b="1" u="sng" dirty="0" smtClean="0"/>
              <a:t>Randomization-</a:t>
            </a:r>
            <a:r>
              <a:rPr lang="en-US" sz="3800" dirty="0" smtClean="0"/>
              <a:t> subjects are selected for either control or experimental groups by random selection </a:t>
            </a:r>
          </a:p>
          <a:p>
            <a:pPr lvl="1"/>
            <a:endParaRPr lang="en-US" dirty="0"/>
          </a:p>
        </p:txBody>
      </p:sp>
      <p:pic>
        <p:nvPicPr>
          <p:cNvPr id="4" name="Picture 3"/>
          <p:cNvPicPr>
            <a:picLocks noChangeAspect="1"/>
          </p:cNvPicPr>
          <p:nvPr/>
        </p:nvPicPr>
        <p:blipFill>
          <a:blip r:embed="rId2"/>
          <a:stretch>
            <a:fillRect/>
          </a:stretch>
        </p:blipFill>
        <p:spPr>
          <a:xfrm>
            <a:off x="4424146" y="4128244"/>
            <a:ext cx="2673231" cy="2651497"/>
          </a:xfrm>
          <a:prstGeom prst="rect">
            <a:avLst/>
          </a:prstGeom>
        </p:spPr>
      </p:pic>
    </p:spTree>
    <p:extLst>
      <p:ext uri="{BB962C8B-B14F-4D97-AF65-F5344CB8AC3E}">
        <p14:creationId xmlns:p14="http://schemas.microsoft.com/office/powerpoint/2010/main" val="42933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51486"/>
            <a:ext cx="8534400" cy="3449595"/>
          </a:xfrm>
        </p:spPr>
        <p:txBody>
          <a:bodyPr>
            <a:normAutofit/>
          </a:bodyPr>
          <a:lstStyle/>
          <a:p>
            <a:r>
              <a:rPr lang="en-US" sz="2400" dirty="0" smtClean="0"/>
              <a:t>6.2.3-PAR-Q</a:t>
            </a:r>
          </a:p>
          <a:p>
            <a:r>
              <a:rPr lang="en-US" sz="2400" dirty="0" smtClean="0"/>
              <a:t>All subjects must answer NO to ALL questions on the “Physical Activity Readiness </a:t>
            </a:r>
            <a:r>
              <a:rPr lang="en-US" sz="2400" dirty="0" err="1" smtClean="0"/>
              <a:t>Questionaire</a:t>
            </a:r>
            <a:r>
              <a:rPr lang="en-US" sz="2400" dirty="0" smtClean="0"/>
              <a:t> before taking part in fitness testing!</a:t>
            </a:r>
            <a:endParaRPr lang="en-US" sz="2400" dirty="0"/>
          </a:p>
        </p:txBody>
      </p:sp>
      <p:pic>
        <p:nvPicPr>
          <p:cNvPr id="4" name="Picture 3"/>
          <p:cNvPicPr>
            <a:picLocks noChangeAspect="1"/>
          </p:cNvPicPr>
          <p:nvPr/>
        </p:nvPicPr>
        <p:blipFill>
          <a:blip r:embed="rId2"/>
          <a:stretch>
            <a:fillRect/>
          </a:stretch>
        </p:blipFill>
        <p:spPr>
          <a:xfrm>
            <a:off x="9035361" y="502254"/>
            <a:ext cx="2814032" cy="4212623"/>
          </a:xfrm>
          <a:prstGeom prst="rect">
            <a:avLst/>
          </a:prstGeom>
        </p:spPr>
      </p:pic>
      <p:sp>
        <p:nvSpPr>
          <p:cNvPr id="6" name="Content Placeholder 2"/>
          <p:cNvSpPr txBox="1">
            <a:spLocks/>
          </p:cNvSpPr>
          <p:nvPr/>
        </p:nvSpPr>
        <p:spPr>
          <a:xfrm>
            <a:off x="592587" y="2383182"/>
            <a:ext cx="8534400" cy="34495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a:lstStyle>
          <a:p>
            <a:r>
              <a:rPr lang="en-US" sz="2400" dirty="0" smtClean="0"/>
              <a:t>6.2.4-Testing Types</a:t>
            </a:r>
          </a:p>
          <a:p>
            <a:r>
              <a:rPr lang="en-US" sz="2400" dirty="0" smtClean="0"/>
              <a:t>Lab or Field- Pros and Cons of Each?</a:t>
            </a:r>
          </a:p>
          <a:p>
            <a:r>
              <a:rPr lang="en-US" sz="2400" dirty="0" smtClean="0"/>
              <a:t>Maximal or Sub-Maximal?  (i.e.- max out vs. more moderate) – Pros and Cons?</a:t>
            </a:r>
            <a:endParaRPr lang="en-US" sz="2400" dirty="0"/>
          </a:p>
        </p:txBody>
      </p:sp>
    </p:spTree>
    <p:extLst>
      <p:ext uri="{BB962C8B-B14F-4D97-AF65-F5344CB8AC3E}">
        <p14:creationId xmlns:p14="http://schemas.microsoft.com/office/powerpoint/2010/main" val="130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9775"/>
            <a:ext cx="10940438" cy="1507067"/>
          </a:xfrm>
        </p:spPr>
        <p:txBody>
          <a:bodyPr/>
          <a:lstStyle/>
          <a:p>
            <a:r>
              <a:rPr lang="en-US" dirty="0" smtClean="0"/>
              <a:t>6.3- SEHS- Components of PHYSICAL Fitness</a:t>
            </a:r>
            <a:endParaRPr lang="en-US" dirty="0"/>
          </a:p>
        </p:txBody>
      </p:sp>
      <p:sp>
        <p:nvSpPr>
          <p:cNvPr id="3" name="Content Placeholder 2"/>
          <p:cNvSpPr>
            <a:spLocks noGrp="1"/>
          </p:cNvSpPr>
          <p:nvPr>
            <p:ph idx="1"/>
          </p:nvPr>
        </p:nvSpPr>
        <p:spPr>
          <a:xfrm>
            <a:off x="367341" y="-108641"/>
            <a:ext cx="9808754" cy="7039068"/>
          </a:xfrm>
        </p:spPr>
        <p:txBody>
          <a:bodyPr/>
          <a:lstStyle/>
          <a:p>
            <a:r>
              <a:rPr lang="en-US" sz="3200" dirty="0" smtClean="0"/>
              <a:t>There are 2 categories of Fitness:</a:t>
            </a:r>
          </a:p>
          <a:p>
            <a:pPr lvl="1"/>
            <a:r>
              <a:rPr lang="en-US" sz="2400" dirty="0" smtClean="0"/>
              <a:t>Health Related Fitness</a:t>
            </a:r>
          </a:p>
          <a:p>
            <a:pPr lvl="2"/>
            <a:r>
              <a:rPr lang="en-US" sz="2200" dirty="0" smtClean="0"/>
              <a:t>Determines ability to live normal and healthy life</a:t>
            </a:r>
          </a:p>
          <a:p>
            <a:pPr lvl="2"/>
            <a:r>
              <a:rPr lang="en-US" sz="2200" dirty="0" smtClean="0"/>
              <a:t>Determine a persons ability to meet the physical demands of a sport</a:t>
            </a:r>
          </a:p>
          <a:p>
            <a:pPr lvl="1"/>
            <a:r>
              <a:rPr lang="en-US" sz="2400" dirty="0" smtClean="0"/>
              <a:t>Performance (Skill) Related Fitness*</a:t>
            </a:r>
          </a:p>
          <a:p>
            <a:pPr lvl="2"/>
            <a:r>
              <a:rPr lang="en-US" sz="2200" dirty="0" smtClean="0"/>
              <a:t>Determines success on a specific skill in a sport</a:t>
            </a:r>
          </a:p>
          <a:p>
            <a:pPr lvl="2"/>
            <a:endParaRPr lang="en-US" sz="2200" dirty="0"/>
          </a:p>
        </p:txBody>
      </p:sp>
      <p:sp>
        <p:nvSpPr>
          <p:cNvPr id="4" name="TextBox 3"/>
          <p:cNvSpPr txBox="1"/>
          <p:nvPr/>
        </p:nvSpPr>
        <p:spPr>
          <a:xfrm>
            <a:off x="684212" y="5060887"/>
            <a:ext cx="10275683" cy="1569660"/>
          </a:xfrm>
          <a:prstGeom prst="rect">
            <a:avLst/>
          </a:prstGeom>
          <a:noFill/>
        </p:spPr>
        <p:txBody>
          <a:bodyPr wrap="square" rtlCol="0">
            <a:spAutoFit/>
          </a:bodyPr>
          <a:lstStyle/>
          <a:p>
            <a:r>
              <a:rPr lang="en-US" sz="2400" dirty="0" smtClean="0"/>
              <a:t>*Some degree of both types of fitness are needed for success in a sport. Some performance related fitness could become health related in elderly and diseased.</a:t>
            </a:r>
          </a:p>
          <a:p>
            <a:endParaRPr lang="en-US" sz="2400" dirty="0"/>
          </a:p>
        </p:txBody>
      </p:sp>
    </p:spTree>
    <p:extLst>
      <p:ext uri="{BB962C8B-B14F-4D97-AF65-F5344CB8AC3E}">
        <p14:creationId xmlns:p14="http://schemas.microsoft.com/office/powerpoint/2010/main" val="18979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84" y="-67734"/>
            <a:ext cx="8534400" cy="1507067"/>
          </a:xfrm>
        </p:spPr>
        <p:txBody>
          <a:bodyPr/>
          <a:lstStyle/>
          <a:p>
            <a:r>
              <a:rPr lang="en-US" dirty="0" smtClean="0"/>
              <a:t>Health Related-</a:t>
            </a:r>
            <a:endParaRPr lang="en-US" dirty="0"/>
          </a:p>
        </p:txBody>
      </p:sp>
      <p:sp>
        <p:nvSpPr>
          <p:cNvPr id="3" name="Content Placeholder 2"/>
          <p:cNvSpPr>
            <a:spLocks noGrp="1"/>
          </p:cNvSpPr>
          <p:nvPr>
            <p:ph idx="1"/>
          </p:nvPr>
        </p:nvSpPr>
        <p:spPr>
          <a:xfrm>
            <a:off x="430714" y="1274275"/>
            <a:ext cx="10370069" cy="5045044"/>
          </a:xfrm>
        </p:spPr>
        <p:txBody>
          <a:bodyPr/>
          <a:lstStyle/>
          <a:p>
            <a:r>
              <a:rPr lang="en-US" dirty="0"/>
              <a:t>CARDIO-RESPIRATORY FITNESS- the ability to provide and sustain energy </a:t>
            </a:r>
            <a:r>
              <a:rPr lang="en-US" dirty="0" smtClean="0"/>
              <a:t>aerobically</a:t>
            </a:r>
            <a:r>
              <a:rPr lang="en-US" dirty="0"/>
              <a:t> </a:t>
            </a:r>
            <a:r>
              <a:rPr lang="en-US" dirty="0" smtClean="0"/>
              <a:t>(aerobic capacity)</a:t>
            </a:r>
          </a:p>
          <a:p>
            <a:r>
              <a:rPr lang="en-US" dirty="0" smtClean="0"/>
              <a:t>BODY COMPOSITION- Body fat vs. Lean</a:t>
            </a:r>
          </a:p>
          <a:p>
            <a:pPr lvl="1"/>
            <a:r>
              <a:rPr lang="en-US" dirty="0" smtClean="0"/>
              <a:t>Fat is either essential (in organs) or stored (adipose reserves)</a:t>
            </a:r>
          </a:p>
          <a:p>
            <a:pPr lvl="1"/>
            <a:r>
              <a:rPr lang="en-US" dirty="0" smtClean="0"/>
              <a:t>Lean is muscle, water, and bone (bone density is important!)</a:t>
            </a:r>
          </a:p>
          <a:p>
            <a:r>
              <a:rPr lang="en-US" dirty="0" smtClean="0"/>
              <a:t>STRENGTH- </a:t>
            </a:r>
            <a:r>
              <a:rPr lang="en-US" dirty="0"/>
              <a:t>the maximum force that can be developed in a muscle or group of muscles in a single maximal contraction</a:t>
            </a:r>
            <a:r>
              <a:rPr lang="en-US" dirty="0" smtClean="0"/>
              <a:t>.</a:t>
            </a:r>
          </a:p>
          <a:p>
            <a:r>
              <a:rPr lang="en-US" dirty="0"/>
              <a:t>MUSCULAR ENDURANCE-  ability of a </a:t>
            </a:r>
            <a:r>
              <a:rPr lang="en-US" dirty="0" smtClean="0"/>
              <a:t>muscle </a:t>
            </a:r>
            <a:r>
              <a:rPr lang="en-US" dirty="0"/>
              <a:t>group to keep working at the desired level of effort for as long as the situation demands. </a:t>
            </a:r>
            <a:endParaRPr lang="en-US" dirty="0" smtClean="0"/>
          </a:p>
          <a:p>
            <a:r>
              <a:rPr lang="en-US" dirty="0"/>
              <a:t>FLEXIBILITY-the range of movement at a joint.</a:t>
            </a:r>
          </a:p>
          <a:p>
            <a:endParaRPr lang="en-US" dirty="0"/>
          </a:p>
          <a:p>
            <a:endParaRPr lang="en-US" i="1" dirty="0" smtClean="0">
              <a:solidFill>
                <a:srgbClr val="660066"/>
              </a:solidFill>
              <a:latin typeface="Tahoma" pitchFamily="34" charset="0"/>
              <a:cs typeface="Times New Roman" pitchFamily="18" charset="0"/>
            </a:endParaRPr>
          </a:p>
          <a:p>
            <a:endParaRPr lang="en-US" sz="700" i="1" dirty="0">
              <a:solidFill>
                <a:srgbClr val="660066"/>
              </a:solidFill>
              <a:latin typeface="Tahoma" pitchFamily="34" charset="0"/>
              <a:cs typeface="Times New Roman" pitchFamily="18" charset="0"/>
            </a:endParaRPr>
          </a:p>
          <a:p>
            <a:endParaRPr lang="en-US" dirty="0"/>
          </a:p>
        </p:txBody>
      </p:sp>
    </p:spTree>
    <p:extLst>
      <p:ext uri="{BB962C8B-B14F-4D97-AF65-F5344CB8AC3E}">
        <p14:creationId xmlns:p14="http://schemas.microsoft.com/office/powerpoint/2010/main" val="23260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068" y="87348"/>
            <a:ext cx="8534400" cy="1507067"/>
          </a:xfrm>
        </p:spPr>
        <p:txBody>
          <a:bodyPr/>
          <a:lstStyle/>
          <a:p>
            <a:r>
              <a:rPr lang="en-US" dirty="0" smtClean="0"/>
              <a:t>SKILL RELATED-</a:t>
            </a:r>
            <a:endParaRPr lang="en-US" dirty="0"/>
          </a:p>
        </p:txBody>
      </p:sp>
      <p:sp>
        <p:nvSpPr>
          <p:cNvPr id="3" name="Content Placeholder 2"/>
          <p:cNvSpPr>
            <a:spLocks noGrp="1"/>
          </p:cNvSpPr>
          <p:nvPr>
            <p:ph idx="1"/>
          </p:nvPr>
        </p:nvSpPr>
        <p:spPr>
          <a:xfrm>
            <a:off x="638946" y="1783532"/>
            <a:ext cx="10605458" cy="5074467"/>
          </a:xfrm>
        </p:spPr>
        <p:txBody>
          <a:bodyPr>
            <a:normAutofit/>
          </a:bodyPr>
          <a:lstStyle/>
          <a:p>
            <a:r>
              <a:rPr lang="en-US" dirty="0"/>
              <a:t>AGILITY- the ability to move and change direction and position of the body quickly and effectively while under control</a:t>
            </a:r>
            <a:r>
              <a:rPr lang="en-US" dirty="0" smtClean="0"/>
              <a:t>.</a:t>
            </a:r>
          </a:p>
          <a:p>
            <a:r>
              <a:rPr lang="en-US" dirty="0"/>
              <a:t>BALANCE- maintenance of the </a:t>
            </a:r>
            <a:r>
              <a:rPr lang="en-US" dirty="0" err="1"/>
              <a:t>centre</a:t>
            </a:r>
            <a:r>
              <a:rPr lang="en-US" dirty="0"/>
              <a:t> of mass over the base of support. </a:t>
            </a:r>
            <a:r>
              <a:rPr lang="en-US" dirty="0" smtClean="0"/>
              <a:t>May be static </a:t>
            </a:r>
            <a:r>
              <a:rPr lang="en-US" dirty="0"/>
              <a:t>or dynamic (moving</a:t>
            </a:r>
            <a:r>
              <a:rPr lang="en-US" dirty="0" smtClean="0"/>
              <a:t>).</a:t>
            </a:r>
          </a:p>
          <a:p>
            <a:r>
              <a:rPr lang="en-US" dirty="0"/>
              <a:t>COORDINATION- interaction </a:t>
            </a:r>
            <a:r>
              <a:rPr lang="en-US" dirty="0" smtClean="0"/>
              <a:t>motor </a:t>
            </a:r>
            <a:r>
              <a:rPr lang="en-US" dirty="0"/>
              <a:t>and nervous systems and is the ability to perform motor tasks accurately and effectively</a:t>
            </a:r>
            <a:r>
              <a:rPr lang="en-US" dirty="0" smtClean="0"/>
              <a:t>.</a:t>
            </a:r>
          </a:p>
          <a:p>
            <a:r>
              <a:rPr lang="en-US" dirty="0" smtClean="0"/>
              <a:t>POWER- combination of strength and </a:t>
            </a:r>
            <a:r>
              <a:rPr lang="en-US" dirty="0" err="1" smtClean="0"/>
              <a:t>quickess</a:t>
            </a:r>
            <a:r>
              <a:rPr lang="en-US" dirty="0" smtClean="0"/>
              <a:t>.  Strong as possible as quickly as possible</a:t>
            </a:r>
          </a:p>
          <a:p>
            <a:r>
              <a:rPr lang="en-US" dirty="0"/>
              <a:t>REACTION TIME- the time taken to initiate a response to a given stimulus.</a:t>
            </a:r>
          </a:p>
          <a:p>
            <a:r>
              <a:rPr lang="en-US" dirty="0"/>
              <a:t>SPEED- the maximum rate that a person can move over a specific distance.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5608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87" y="152400"/>
            <a:ext cx="8534400" cy="1285875"/>
          </a:xfrm>
        </p:spPr>
        <p:txBody>
          <a:bodyPr>
            <a:normAutofit fontScale="90000"/>
          </a:bodyPr>
          <a:lstStyle/>
          <a:p>
            <a:r>
              <a:rPr lang="en-US" dirty="0" smtClean="0"/>
              <a:t>6.4.1 </a:t>
            </a:r>
            <a:r>
              <a:rPr lang="en-US" dirty="0"/>
              <a:t>Describe the essential elements of a general training </a:t>
            </a:r>
            <a:r>
              <a:rPr lang="en-US" dirty="0" smtClean="0"/>
              <a:t>program</a:t>
            </a:r>
            <a:endParaRPr lang="en-US" dirty="0"/>
          </a:p>
        </p:txBody>
      </p:sp>
      <p:sp>
        <p:nvSpPr>
          <p:cNvPr id="3" name="Content Placeholder 2"/>
          <p:cNvSpPr>
            <a:spLocks noGrp="1"/>
          </p:cNvSpPr>
          <p:nvPr>
            <p:ph idx="1"/>
          </p:nvPr>
        </p:nvSpPr>
        <p:spPr>
          <a:xfrm>
            <a:off x="169861" y="1428750"/>
            <a:ext cx="11307763" cy="4610100"/>
          </a:xfrm>
        </p:spPr>
        <p:txBody>
          <a:bodyPr anchor="t" anchorCtr="0">
            <a:normAutofit/>
          </a:bodyPr>
          <a:lstStyle/>
          <a:p>
            <a:pPr marL="0" indent="0">
              <a:buNone/>
            </a:pPr>
            <a:r>
              <a:rPr lang="en-US" dirty="0"/>
              <a:t>Warm </a:t>
            </a:r>
            <a:r>
              <a:rPr lang="en-US" dirty="0" smtClean="0"/>
              <a:t>Up:</a:t>
            </a:r>
            <a:endParaRPr lang="en-US" dirty="0"/>
          </a:p>
          <a:p>
            <a:r>
              <a:rPr lang="en-US" dirty="0"/>
              <a:t>A warm up should prepare the body for exercise. It can prevent injury and muscle soreness and has the following physiological benefits	</a:t>
            </a:r>
            <a:r>
              <a:rPr lang="en-US" dirty="0" smtClean="0"/>
              <a:t>:</a:t>
            </a:r>
          </a:p>
          <a:p>
            <a:pPr lvl="1"/>
            <a:r>
              <a:rPr lang="en-US" dirty="0"/>
              <a:t>Release of adrenaline: increased speed of oxygen delivery to the muscles.</a:t>
            </a:r>
          </a:p>
          <a:p>
            <a:pPr lvl="1"/>
            <a:r>
              <a:rPr lang="en-US" dirty="0"/>
              <a:t>Decreased viscosity of blood due to increase in muscle temperature.</a:t>
            </a:r>
          </a:p>
          <a:p>
            <a:pPr lvl="1"/>
            <a:r>
              <a:rPr lang="en-US" dirty="0"/>
              <a:t>Increased muscle temperatures which will facilitate enzyme activity and subsequent increased muscle metabolism leading to breakdown of glycogen.</a:t>
            </a:r>
          </a:p>
          <a:p>
            <a:pPr lvl="1"/>
            <a:r>
              <a:rPr lang="en-US" dirty="0"/>
              <a:t>Increased temperature leading to greater extensibility and elasticity of muscle </a:t>
            </a:r>
            <a:r>
              <a:rPr lang="en-US" dirty="0" err="1"/>
              <a:t>fibres</a:t>
            </a:r>
            <a:r>
              <a:rPr lang="en-US" dirty="0"/>
              <a:t>.</a:t>
            </a:r>
          </a:p>
          <a:p>
            <a:pPr lvl="1"/>
            <a:r>
              <a:rPr lang="en-US" dirty="0"/>
              <a:t>Increase speed of nerve impulse conduction.</a:t>
            </a:r>
          </a:p>
          <a:p>
            <a:pPr lvl="1"/>
            <a:r>
              <a:rPr lang="en-US" dirty="0"/>
              <a:t>Increase production of synovial fluid, improving efficiency of joints.</a:t>
            </a:r>
          </a:p>
          <a:p>
            <a:pPr lvl="1"/>
            <a:endParaRPr lang="en-US" dirty="0"/>
          </a:p>
          <a:p>
            <a:endParaRPr lang="en-US" dirty="0"/>
          </a:p>
        </p:txBody>
      </p:sp>
    </p:spTree>
    <p:extLst>
      <p:ext uri="{BB962C8B-B14F-4D97-AF65-F5344CB8AC3E}">
        <p14:creationId xmlns:p14="http://schemas.microsoft.com/office/powerpoint/2010/main" val="236851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7486" y="-1"/>
            <a:ext cx="11307763" cy="6410325"/>
          </a:xfrm>
        </p:spPr>
        <p:txBody>
          <a:bodyPr anchor="t" anchorCtr="0">
            <a:normAutofit/>
          </a:bodyPr>
          <a:lstStyle/>
          <a:p>
            <a:pPr marL="0" indent="0">
              <a:buNone/>
            </a:pPr>
            <a:r>
              <a:rPr lang="en-US" sz="2400" dirty="0" smtClean="0"/>
              <a:t>3 Stage Warm Up:</a:t>
            </a:r>
          </a:p>
          <a:p>
            <a:pPr>
              <a:buFont typeface="Wingdings" panose="05000000000000000000" pitchFamily="2" charset="2"/>
              <a:buChar char="Ø"/>
            </a:pPr>
            <a:r>
              <a:rPr lang="en-US" sz="2400" b="1" u="sng" dirty="0"/>
              <a:t>Step 1</a:t>
            </a:r>
            <a:r>
              <a:rPr lang="en-US" sz="2400" dirty="0"/>
              <a:t>: Purpose to raise heart rate in order to increase body temperature and speed of oxygen delivery to the muscles. This can be achieved by performing some kind of cardiovascular exercise such as jogging</a:t>
            </a:r>
            <a:r>
              <a:rPr lang="en-US" sz="2400" dirty="0" smtClean="0"/>
              <a:t>.</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u="sng" dirty="0"/>
              <a:t>Step 2</a:t>
            </a:r>
            <a:r>
              <a:rPr lang="en-US" sz="2400" dirty="0"/>
              <a:t>: Now the muscle temperature has increased, the athlete can perform some mobility or stretching exercises. Static and </a:t>
            </a:r>
            <a:r>
              <a:rPr lang="en-US" sz="2400" dirty="0" err="1"/>
              <a:t>calethenic</a:t>
            </a:r>
            <a:r>
              <a:rPr lang="en-US" sz="2400" dirty="0"/>
              <a:t> type exercises are performed where the muscle is working over it’s full range. Push ups, lunges, grape vine and sumo squats are all examples</a:t>
            </a:r>
            <a:r>
              <a:rPr lang="en-US" sz="2400" dirty="0" smtClean="0"/>
              <a:t>.</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u="sng" dirty="0"/>
              <a:t>Step 3</a:t>
            </a:r>
            <a:r>
              <a:rPr lang="en-US" sz="2400" dirty="0"/>
              <a:t>: The final stage of a warm up should involve a sport-specific or skill-related component where neuromuscular mechanisms related to the activity are worked. For example, practicing serving in tennis, tumble turns in swimming or shooting baskets in basketball.</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7157857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606</TotalTime>
  <Words>655</Words>
  <Application>Microsoft Office PowerPoint</Application>
  <PresentationFormat>Custom</PresentationFormat>
  <Paragraphs>61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6.2- SEHS- Study Design</vt:lpstr>
      <vt:lpstr>PowerPoint Presentation</vt:lpstr>
      <vt:lpstr>PowerPoint Presentation</vt:lpstr>
      <vt:lpstr>PowerPoint Presentation</vt:lpstr>
      <vt:lpstr>6.3- SEHS- Components of PHYSICAL Fitness</vt:lpstr>
      <vt:lpstr>Health Related-</vt:lpstr>
      <vt:lpstr>SKILL RELATED-</vt:lpstr>
      <vt:lpstr>6.4.1 Describe the essential elements of a general training program</vt:lpstr>
      <vt:lpstr>PowerPoint Presentation</vt:lpstr>
      <vt:lpstr>PowerPoint Presentation</vt:lpstr>
    </vt:vector>
  </TitlesOfParts>
  <Company>Portland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6.2- Study Design</dc:title>
  <dc:creator>Eric Peterson</dc:creator>
  <cp:lastModifiedBy>Eric Peterson</cp:lastModifiedBy>
  <cp:revision>21</cp:revision>
  <dcterms:created xsi:type="dcterms:W3CDTF">2017-02-14T18:34:12Z</dcterms:created>
  <dcterms:modified xsi:type="dcterms:W3CDTF">2017-02-22T23:23:22Z</dcterms:modified>
</cp:coreProperties>
</file>